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theme/themeOverride8.xml" ContentType="application/vnd.openxmlformats-officedocument.themeOverride+xml"/>
  <Override PartName="/ppt/charts/chart19.xml" ContentType="application/vnd.openxmlformats-officedocument.drawingml.chart+xml"/>
  <Override PartName="/ppt/theme/themeOverride9.xml" ContentType="application/vnd.openxmlformats-officedocument.themeOverride+xml"/>
  <Override PartName="/ppt/charts/chart20.xml" ContentType="application/vnd.openxmlformats-officedocument.drawingml.chart+xml"/>
  <Override PartName="/ppt/theme/themeOverride10.xml" ContentType="application/vnd.openxmlformats-officedocument.themeOverride+xml"/>
  <Override PartName="/ppt/charts/chart21.xml" ContentType="application/vnd.openxmlformats-officedocument.drawingml.chart+xml"/>
  <Override PartName="/ppt/theme/themeOverride11.xml" ContentType="application/vnd.openxmlformats-officedocument.themeOverride+xml"/>
  <Override PartName="/ppt/charts/chart22.xml" ContentType="application/vnd.openxmlformats-officedocument.drawingml.chart+xml"/>
  <Override PartName="/ppt/theme/themeOverride12.xml" ContentType="application/vnd.openxmlformats-officedocument.themeOverride+xml"/>
  <Override PartName="/ppt/charts/chart23.xml" ContentType="application/vnd.openxmlformats-officedocument.drawingml.chart+xml"/>
  <Override PartName="/ppt/theme/themeOverride13.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1" r:id="rId4"/>
    <p:sldId id="330" r:id="rId5"/>
    <p:sldId id="7762167" r:id="rId6"/>
    <p:sldId id="371" r:id="rId7"/>
    <p:sldId id="7762152" r:id="rId8"/>
    <p:sldId id="7762161" r:id="rId9"/>
    <p:sldId id="7762162" r:id="rId10"/>
    <p:sldId id="7762165" r:id="rId11"/>
    <p:sldId id="7762164" r:id="rId12"/>
    <p:sldId id="7762166" r:id="rId13"/>
    <p:sldId id="273" r:id="rId14"/>
    <p:sldId id="373" r:id="rId15"/>
    <p:sldId id="372" r:id="rId16"/>
    <p:sldId id="374" r:id="rId17"/>
    <p:sldId id="7762159" r:id="rId18"/>
    <p:sldId id="7762158" r:id="rId19"/>
    <p:sldId id="7762151" r:id="rId20"/>
    <p:sldId id="7762096" r:id="rId21"/>
    <p:sldId id="7762097" r:id="rId22"/>
    <p:sldId id="7762098" r:id="rId23"/>
    <p:sldId id="7762104" r:id="rId24"/>
    <p:sldId id="7762105" r:id="rId25"/>
    <p:sldId id="7762108" r:id="rId26"/>
    <p:sldId id="7762109" r:id="rId27"/>
    <p:sldId id="7762110"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E3DEF2-8799-A537-E390-363FC0EC7A19}" name="Magdalena Chilewska" initials="MC" userId="Magdalena Chilewsk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232"/>
    <a:srgbClr val="AC5656"/>
    <a:srgbClr val="FDCD9D"/>
    <a:srgbClr val="A5B592"/>
    <a:srgbClr val="7D9263"/>
    <a:srgbClr val="7F7F7F"/>
    <a:srgbClr val="FFFF00"/>
    <a:srgbClr val="CF6868"/>
    <a:srgbClr val="3C7483"/>
    <a:srgbClr val="66A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65507" autoAdjust="0"/>
  </p:normalViewPr>
  <p:slideViewPr>
    <p:cSldViewPr snapToGrid="0">
      <p:cViewPr varScale="1">
        <p:scale>
          <a:sx n="38" d="100"/>
          <a:sy n="38" d="100"/>
        </p:scale>
        <p:origin x="940"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35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9332951810075671"/>
          <c:y val="2.5781248414047456E-2"/>
          <c:w val="0.42435880041227353"/>
          <c:h val="0.82719222540557891"/>
        </c:manualLayout>
      </c:layout>
      <c:barChart>
        <c:barDir val="bar"/>
        <c:grouping val="clustered"/>
        <c:varyColors val="0"/>
        <c:ser>
          <c:idx val="0"/>
          <c:order val="0"/>
          <c:tx>
            <c:strRef>
              <c:f>Arkusz1!$B$1</c:f>
              <c:strCache>
                <c:ptCount val="1"/>
                <c:pt idx="0">
                  <c:v>Kolumna3</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Wieś</c:v>
                </c:pt>
                <c:pt idx="1">
                  <c:v>Małe miasto (do 20 tys.)</c:v>
                </c:pt>
                <c:pt idx="2">
                  <c:v>Średnie miasto (20-99 tys.)</c:v>
                </c:pt>
                <c:pt idx="3">
                  <c:v>Duże miasto (100-500 tys,)</c:v>
                </c:pt>
                <c:pt idx="4">
                  <c:v>Wielkie miasto (powyżej 500 tys.)</c:v>
                </c:pt>
              </c:strCache>
            </c:strRef>
          </c:cat>
          <c:val>
            <c:numRef>
              <c:f>Arkusz1!$B$2:$B$6</c:f>
              <c:numCache>
                <c:formatCode>###0%</c:formatCode>
                <c:ptCount val="5"/>
                <c:pt idx="0">
                  <c:v>0.38100000000000001</c:v>
                </c:pt>
                <c:pt idx="1">
                  <c:v>0.13009999999999999</c:v>
                </c:pt>
                <c:pt idx="2">
                  <c:v>0.1938</c:v>
                </c:pt>
                <c:pt idx="3">
                  <c:v>0.18</c:v>
                </c:pt>
                <c:pt idx="4">
                  <c:v>0.1207</c:v>
                </c:pt>
              </c:numCache>
            </c:numRef>
          </c:val>
          <c:extLst>
            <c:ext xmlns:c16="http://schemas.microsoft.com/office/drawing/2014/chart" uri="{C3380CC4-5D6E-409C-BE32-E72D297353CC}">
              <c16:uniqueId val="{00000000-41E0-45FC-96F0-C2348AAC353D}"/>
            </c:ext>
          </c:extLst>
        </c:ser>
        <c:dLbls>
          <c:showLegendKey val="0"/>
          <c:showVal val="0"/>
          <c:showCatName val="0"/>
          <c:showSerName val="0"/>
          <c:showPercent val="0"/>
          <c:showBubbleSize val="0"/>
        </c:dLbls>
        <c:gapWidth val="150"/>
        <c:axId val="129846272"/>
        <c:axId val="132822144"/>
      </c:barChart>
      <c:catAx>
        <c:axId val="129846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pl-PL"/>
          </a:p>
        </c:txPr>
        <c:crossAx val="132822144"/>
        <c:crosses val="autoZero"/>
        <c:auto val="1"/>
        <c:lblAlgn val="ctr"/>
        <c:lblOffset val="100"/>
        <c:noMultiLvlLbl val="0"/>
      </c:catAx>
      <c:valAx>
        <c:axId val="132822144"/>
        <c:scaling>
          <c:orientation val="minMax"/>
          <c:max val="1"/>
          <c:min val="0"/>
        </c:scaling>
        <c:delete val="1"/>
        <c:axPos val="t"/>
        <c:numFmt formatCode="###0%" sourceLinked="1"/>
        <c:majorTickMark val="out"/>
        <c:minorTickMark val="none"/>
        <c:tickLblPos val="none"/>
        <c:crossAx val="129846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0455170310158837"/>
          <c:y val="3.05307836843492E-3"/>
          <c:w val="0.44581288195948221"/>
          <c:h val="0.9450021966326545"/>
        </c:manualLayout>
      </c:layout>
      <c:barChart>
        <c:barDir val="bar"/>
        <c:grouping val="clustered"/>
        <c:varyColors val="0"/>
        <c:ser>
          <c:idx val="0"/>
          <c:order val="0"/>
          <c:spPr>
            <a:solidFill>
              <a:srgbClr val="3C7483"/>
            </a:solidFill>
          </c:spPr>
          <c:invertIfNegative val="0"/>
          <c:dLbls>
            <c:numFmt formatCode="0%" sourceLinked="0"/>
            <c:spPr>
              <a:noFill/>
              <a:ln>
                <a:noFill/>
              </a:ln>
              <a:effectLst/>
            </c:spPr>
            <c:txPr>
              <a:bodyPr/>
              <a:lstStyle/>
              <a:p>
                <a:pPr>
                  <a:defRPr sz="1200" b="1">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Arkusz1!$A$1:$A$10</c:f>
              <c:strCache>
                <c:ptCount val="10"/>
                <c:pt idx="0">
                  <c:v>Żeby zdobyć informacje</c:v>
                </c:pt>
                <c:pt idx="1">
                  <c:v>Robię zakupy</c:v>
                </c:pt>
                <c:pt idx="2">
                  <c:v>Dla relaksu, odprężenia</c:v>
                </c:pt>
                <c:pt idx="3">
                  <c:v>Aby być w kontakcie z przyjaciółmi / znajomymi</c:v>
                </c:pt>
                <c:pt idx="4">
                  <c:v>Aby być na bieżąco</c:v>
                </c:pt>
                <c:pt idx="5">
                  <c:v>Dla rozrywki, śmiechu</c:v>
                </c:pt>
                <c:pt idx="6">
                  <c:v>Szukam porad (np. kulinarnych, finansowych, itd.)</c:v>
                </c:pt>
                <c:pt idx="7">
                  <c:v>Dla inspiracji</c:v>
                </c:pt>
                <c:pt idx="8">
                  <c:v>Żeby zobaczyć, co dzieje się u innych</c:v>
                </c:pt>
                <c:pt idx="9">
                  <c:v>Żeby pokazać, co dzieje się u mnie</c:v>
                </c:pt>
              </c:strCache>
            </c:strRef>
          </c:cat>
          <c:val>
            <c:numRef>
              <c:f>Arkusz1!$B$1:$B$10</c:f>
              <c:numCache>
                <c:formatCode>###0%</c:formatCode>
                <c:ptCount val="10"/>
                <c:pt idx="0">
                  <c:v>0.48220973782771537</c:v>
                </c:pt>
                <c:pt idx="1">
                  <c:v>0.42696629213483139</c:v>
                </c:pt>
                <c:pt idx="2">
                  <c:v>0.41385767790262173</c:v>
                </c:pt>
                <c:pt idx="3">
                  <c:v>0.30149812734082398</c:v>
                </c:pt>
                <c:pt idx="4">
                  <c:v>0.28838951310861421</c:v>
                </c:pt>
                <c:pt idx="5">
                  <c:v>0.26779026217228463</c:v>
                </c:pt>
                <c:pt idx="6">
                  <c:v>0.24531835205992508</c:v>
                </c:pt>
                <c:pt idx="7">
                  <c:v>0.10580524344569288</c:v>
                </c:pt>
                <c:pt idx="8">
                  <c:v>7.4906367041198504E-2</c:v>
                </c:pt>
                <c:pt idx="9">
                  <c:v>2.9026217228464421E-2</c:v>
                </c:pt>
              </c:numCache>
            </c:numRef>
          </c:val>
          <c:extLst>
            <c:ext xmlns:c16="http://schemas.microsoft.com/office/drawing/2014/chart" uri="{C3380CC4-5D6E-409C-BE32-E72D297353CC}">
              <c16:uniqueId val="{00000002-1C00-4B4A-9575-271BA10A09AE}"/>
            </c:ext>
          </c:extLst>
        </c:ser>
        <c:dLbls>
          <c:showLegendKey val="0"/>
          <c:showVal val="0"/>
          <c:showCatName val="0"/>
          <c:showSerName val="0"/>
          <c:showPercent val="0"/>
          <c:showBubbleSize val="0"/>
        </c:dLbls>
        <c:gapWidth val="66"/>
        <c:axId val="97289728"/>
        <c:axId val="97291264"/>
      </c:barChart>
      <c:catAx>
        <c:axId val="97289728"/>
        <c:scaling>
          <c:orientation val="maxMin"/>
        </c:scaling>
        <c:delete val="0"/>
        <c:axPos val="l"/>
        <c:numFmt formatCode="General" sourceLinked="0"/>
        <c:majorTickMark val="out"/>
        <c:minorTickMark val="none"/>
        <c:tickLblPos val="nextTo"/>
        <c:txPr>
          <a:bodyPr/>
          <a:lstStyle/>
          <a:p>
            <a:pPr>
              <a:defRPr sz="1100">
                <a:latin typeface="+mn-lt"/>
              </a:defRPr>
            </a:pPr>
            <a:endParaRPr lang="pl-PL"/>
          </a:p>
        </c:txPr>
        <c:crossAx val="97291264"/>
        <c:crosses val="autoZero"/>
        <c:auto val="1"/>
        <c:lblAlgn val="ctr"/>
        <c:lblOffset val="100"/>
        <c:noMultiLvlLbl val="0"/>
      </c:catAx>
      <c:valAx>
        <c:axId val="97291264"/>
        <c:scaling>
          <c:orientation val="minMax"/>
          <c:max val="1"/>
          <c:min val="0"/>
        </c:scaling>
        <c:delete val="1"/>
        <c:axPos val="t"/>
        <c:numFmt formatCode="###0%" sourceLinked="1"/>
        <c:majorTickMark val="out"/>
        <c:minorTickMark val="none"/>
        <c:tickLblPos val="none"/>
        <c:crossAx val="97289728"/>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38732239002447E-2"/>
          <c:y val="0"/>
          <c:w val="0.90388627620552375"/>
          <c:h val="1"/>
        </c:manualLayout>
      </c:layout>
      <c:barChart>
        <c:barDir val="bar"/>
        <c:grouping val="clustered"/>
        <c:varyColors val="0"/>
        <c:ser>
          <c:idx val="0"/>
          <c:order val="0"/>
          <c:tx>
            <c:strRef>
              <c:f>Arkusz1!$B$1</c:f>
              <c:strCache>
                <c:ptCount val="1"/>
                <c:pt idx="0">
                  <c:v>Kolumna1</c:v>
                </c:pt>
              </c:strCache>
            </c:strRef>
          </c:tx>
          <c:spPr>
            <a:solidFill>
              <a:srgbClr val="3C74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Specjalistyczne strony www, poświęcone danej tematyce</c:v>
                </c:pt>
                <c:pt idx="1">
                  <c:v>Wyszkuję w google i wchodzę na strony, które mi wyskakują</c:v>
                </c:pt>
                <c:pt idx="2">
                  <c:v>Portale ogólnotematyczne</c:v>
                </c:pt>
                <c:pt idx="3">
                  <c:v>Media społecznościowe (np. facebook, instagram, youtube)</c:v>
                </c:pt>
                <c:pt idx="4">
                  <c:v>Fora Internetowe</c:v>
                </c:pt>
                <c:pt idx="5">
                  <c:v>Blogi</c:v>
                </c:pt>
                <c:pt idx="6">
                  <c:v>Inne źródła</c:v>
                </c:pt>
              </c:strCache>
            </c:strRef>
          </c:cat>
          <c:val>
            <c:numRef>
              <c:f>Arkusz1!$B$2:$B$8</c:f>
              <c:numCache>
                <c:formatCode>###0%</c:formatCode>
                <c:ptCount val="7"/>
                <c:pt idx="0">
                  <c:v>0.43820224719101125</c:v>
                </c:pt>
                <c:pt idx="1">
                  <c:v>0.39513108614232206</c:v>
                </c:pt>
                <c:pt idx="2">
                  <c:v>0.27715355805243447</c:v>
                </c:pt>
                <c:pt idx="3">
                  <c:v>0.17228464419475656</c:v>
                </c:pt>
                <c:pt idx="4">
                  <c:v>0.1104868913857678</c:v>
                </c:pt>
                <c:pt idx="5">
                  <c:v>6.0861423220973786E-2</c:v>
                </c:pt>
                <c:pt idx="6">
                  <c:v>4.0262172284644196E-2</c:v>
                </c:pt>
              </c:numCache>
            </c:numRef>
          </c:val>
          <c:extLst>
            <c:ext xmlns:c16="http://schemas.microsoft.com/office/drawing/2014/chart" uri="{C3380CC4-5D6E-409C-BE32-E72D297353CC}">
              <c16:uniqueId val="{00000000-1458-49BA-B3BA-6AD12C0C5531}"/>
            </c:ext>
          </c:extLst>
        </c:ser>
        <c:dLbls>
          <c:showLegendKey val="0"/>
          <c:showVal val="0"/>
          <c:showCatName val="0"/>
          <c:showSerName val="0"/>
          <c:showPercent val="0"/>
          <c:showBubbleSize val="0"/>
        </c:dLbls>
        <c:gapWidth val="75"/>
        <c:axId val="1322451904"/>
        <c:axId val="1322436096"/>
      </c:barChart>
      <c:catAx>
        <c:axId val="1322451904"/>
        <c:scaling>
          <c:orientation val="maxMin"/>
        </c:scaling>
        <c:delete val="1"/>
        <c:axPos val="l"/>
        <c:numFmt formatCode="General" sourceLinked="1"/>
        <c:majorTickMark val="none"/>
        <c:minorTickMark val="none"/>
        <c:tickLblPos val="nextTo"/>
        <c:crossAx val="1322436096"/>
        <c:crosses val="autoZero"/>
        <c:auto val="1"/>
        <c:lblAlgn val="ctr"/>
        <c:lblOffset val="100"/>
        <c:noMultiLvlLbl val="0"/>
      </c:catAx>
      <c:valAx>
        <c:axId val="1322436096"/>
        <c:scaling>
          <c:orientation val="minMax"/>
          <c:max val="1"/>
        </c:scaling>
        <c:delete val="1"/>
        <c:axPos val="b"/>
        <c:numFmt formatCode="###0%" sourceLinked="1"/>
        <c:majorTickMark val="out"/>
        <c:minorTickMark val="none"/>
        <c:tickLblPos val="nextTo"/>
        <c:crossAx val="132245190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38732239002447E-2"/>
          <c:y val="0"/>
          <c:w val="0.90388627620552375"/>
          <c:h val="1"/>
        </c:manualLayout>
      </c:layout>
      <c:barChart>
        <c:barDir val="bar"/>
        <c:grouping val="clustered"/>
        <c:varyColors val="0"/>
        <c:ser>
          <c:idx val="0"/>
          <c:order val="0"/>
          <c:tx>
            <c:strRef>
              <c:f>Arkusz1!$B$1</c:f>
              <c:strCache>
                <c:ptCount val="1"/>
                <c:pt idx="0">
                  <c:v>Kolumna1</c:v>
                </c:pt>
              </c:strCache>
            </c:strRef>
          </c:tx>
          <c:spPr>
            <a:solidFill>
              <a:srgbClr val="3C748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Specjalistyczne strony www, poświęcone danej tematyce</c:v>
                </c:pt>
                <c:pt idx="1">
                  <c:v>Wyszkuję w google i wchodzę na strony, które mi wyskakują</c:v>
                </c:pt>
                <c:pt idx="2">
                  <c:v>Portale ogólnotematyczne</c:v>
                </c:pt>
                <c:pt idx="3">
                  <c:v>Media społecznościowe (np. facebook, instagram, youtube)</c:v>
                </c:pt>
                <c:pt idx="4">
                  <c:v>Fora Internetowe</c:v>
                </c:pt>
                <c:pt idx="5">
                  <c:v>Blogi</c:v>
                </c:pt>
                <c:pt idx="6">
                  <c:v>Inne źródła</c:v>
                </c:pt>
              </c:strCache>
            </c:strRef>
          </c:cat>
          <c:val>
            <c:numRef>
              <c:f>Arkusz1!$B$2:$B$8</c:f>
              <c:numCache>
                <c:formatCode>###0%</c:formatCode>
                <c:ptCount val="7"/>
                <c:pt idx="0">
                  <c:v>0.351123595505618</c:v>
                </c:pt>
                <c:pt idx="1">
                  <c:v>0.33520599250936328</c:v>
                </c:pt>
                <c:pt idx="2">
                  <c:v>0.49063670411985016</c:v>
                </c:pt>
                <c:pt idx="3">
                  <c:v>0.41104868913857678</c:v>
                </c:pt>
                <c:pt idx="4">
                  <c:v>9.5505617977528073E-2</c:v>
                </c:pt>
                <c:pt idx="5">
                  <c:v>3.7453183520599252E-2</c:v>
                </c:pt>
                <c:pt idx="6">
                  <c:v>3.0898876404494381E-2</c:v>
                </c:pt>
              </c:numCache>
            </c:numRef>
          </c:val>
          <c:extLst>
            <c:ext xmlns:c16="http://schemas.microsoft.com/office/drawing/2014/chart" uri="{C3380CC4-5D6E-409C-BE32-E72D297353CC}">
              <c16:uniqueId val="{00000000-C152-4FE8-9D73-860962415D87}"/>
            </c:ext>
          </c:extLst>
        </c:ser>
        <c:dLbls>
          <c:showLegendKey val="0"/>
          <c:showVal val="0"/>
          <c:showCatName val="0"/>
          <c:showSerName val="0"/>
          <c:showPercent val="0"/>
          <c:showBubbleSize val="0"/>
        </c:dLbls>
        <c:gapWidth val="75"/>
        <c:axId val="1322451904"/>
        <c:axId val="1322436096"/>
      </c:barChart>
      <c:catAx>
        <c:axId val="1322451904"/>
        <c:scaling>
          <c:orientation val="maxMin"/>
        </c:scaling>
        <c:delete val="1"/>
        <c:axPos val="l"/>
        <c:numFmt formatCode="General" sourceLinked="1"/>
        <c:majorTickMark val="none"/>
        <c:minorTickMark val="none"/>
        <c:tickLblPos val="nextTo"/>
        <c:crossAx val="1322436096"/>
        <c:crosses val="autoZero"/>
        <c:auto val="1"/>
        <c:lblAlgn val="ctr"/>
        <c:lblOffset val="100"/>
        <c:noMultiLvlLbl val="0"/>
      </c:catAx>
      <c:valAx>
        <c:axId val="1322436096"/>
        <c:scaling>
          <c:orientation val="minMax"/>
          <c:max val="1"/>
        </c:scaling>
        <c:delete val="1"/>
        <c:axPos val="b"/>
        <c:numFmt formatCode="###0%" sourceLinked="1"/>
        <c:majorTickMark val="out"/>
        <c:minorTickMark val="none"/>
        <c:tickLblPos val="nextTo"/>
        <c:crossAx val="132245190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38732239002447E-2"/>
          <c:y val="0"/>
          <c:w val="0.90388627620552375"/>
          <c:h val="1"/>
        </c:manualLayout>
      </c:layout>
      <c:barChart>
        <c:barDir val="bar"/>
        <c:grouping val="clustered"/>
        <c:varyColors val="0"/>
        <c:ser>
          <c:idx val="0"/>
          <c:order val="0"/>
          <c:tx>
            <c:strRef>
              <c:f>Arkusz1!$B$1</c:f>
              <c:strCache>
                <c:ptCount val="1"/>
                <c:pt idx="0">
                  <c:v>Kolumna1</c:v>
                </c:pt>
              </c:strCache>
            </c:strRef>
          </c:tx>
          <c:spPr>
            <a:solidFill>
              <a:srgbClr val="3C748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Arkusz1!$A$2:$A$8</c:f>
              <c:strCache>
                <c:ptCount val="7"/>
                <c:pt idx="0">
                  <c:v>Specjalistyczne strony www, poświęcone danej tematyce</c:v>
                </c:pt>
                <c:pt idx="1">
                  <c:v>Wyszkuję w google i wchodzę na strony, które mi wyskakują</c:v>
                </c:pt>
                <c:pt idx="2">
                  <c:v>Portale ogólnotematyczne</c:v>
                </c:pt>
                <c:pt idx="3">
                  <c:v>Media społecznościowe (np. facebook, instagram, youtube)</c:v>
                </c:pt>
                <c:pt idx="4">
                  <c:v>Fora Internetowe</c:v>
                </c:pt>
                <c:pt idx="5">
                  <c:v>Blogi</c:v>
                </c:pt>
                <c:pt idx="6">
                  <c:v>Inne źródła</c:v>
                </c:pt>
              </c:strCache>
            </c:strRef>
          </c:cat>
          <c:val>
            <c:numRef>
              <c:f>Arkusz1!$B$2:$B$8</c:f>
              <c:numCache>
                <c:formatCode>###0%</c:formatCode>
                <c:ptCount val="7"/>
                <c:pt idx="0">
                  <c:v>0.31179775280898875</c:v>
                </c:pt>
                <c:pt idx="1">
                  <c:v>0.48220973782771537</c:v>
                </c:pt>
                <c:pt idx="2">
                  <c:v>0.22659176029962544</c:v>
                </c:pt>
                <c:pt idx="3">
                  <c:v>0.36329588014981273</c:v>
                </c:pt>
                <c:pt idx="4">
                  <c:v>0.18820224719101122</c:v>
                </c:pt>
                <c:pt idx="5">
                  <c:v>0.10205992509363297</c:v>
                </c:pt>
                <c:pt idx="6">
                  <c:v>1.4044943820224719E-2</c:v>
                </c:pt>
              </c:numCache>
            </c:numRef>
          </c:val>
          <c:extLst>
            <c:ext xmlns:c16="http://schemas.microsoft.com/office/drawing/2014/chart" uri="{C3380CC4-5D6E-409C-BE32-E72D297353CC}">
              <c16:uniqueId val="{00000000-D173-44BF-B75D-7D66C2947683}"/>
            </c:ext>
          </c:extLst>
        </c:ser>
        <c:dLbls>
          <c:showLegendKey val="0"/>
          <c:showVal val="0"/>
          <c:showCatName val="0"/>
          <c:showSerName val="0"/>
          <c:showPercent val="0"/>
          <c:showBubbleSize val="0"/>
        </c:dLbls>
        <c:gapWidth val="75"/>
        <c:axId val="1322451904"/>
        <c:axId val="1322436096"/>
      </c:barChart>
      <c:catAx>
        <c:axId val="1322451904"/>
        <c:scaling>
          <c:orientation val="maxMin"/>
        </c:scaling>
        <c:delete val="1"/>
        <c:axPos val="l"/>
        <c:numFmt formatCode="General" sourceLinked="1"/>
        <c:majorTickMark val="none"/>
        <c:minorTickMark val="none"/>
        <c:tickLblPos val="nextTo"/>
        <c:crossAx val="1322436096"/>
        <c:crosses val="autoZero"/>
        <c:auto val="1"/>
        <c:lblAlgn val="ctr"/>
        <c:lblOffset val="100"/>
        <c:noMultiLvlLbl val="0"/>
      </c:catAx>
      <c:valAx>
        <c:axId val="1322436096"/>
        <c:scaling>
          <c:orientation val="minMax"/>
          <c:max val="1"/>
        </c:scaling>
        <c:delete val="1"/>
        <c:axPos val="b"/>
        <c:numFmt formatCode="###0%" sourceLinked="1"/>
        <c:majorTickMark val="out"/>
        <c:minorTickMark val="none"/>
        <c:tickLblPos val="nextTo"/>
        <c:crossAx val="132245190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38732239002447E-2"/>
          <c:y val="0"/>
          <c:w val="0.90388627620552375"/>
          <c:h val="1"/>
        </c:manualLayout>
      </c:layout>
      <c:barChart>
        <c:barDir val="bar"/>
        <c:grouping val="clustered"/>
        <c:varyColors val="0"/>
        <c:ser>
          <c:idx val="0"/>
          <c:order val="0"/>
          <c:tx>
            <c:strRef>
              <c:f>Arkusz1!$B$1</c:f>
              <c:strCache>
                <c:ptCount val="1"/>
                <c:pt idx="0">
                  <c:v>Kolumna1</c:v>
                </c:pt>
              </c:strCache>
            </c:strRef>
          </c:tx>
          <c:spPr>
            <a:solidFill>
              <a:srgbClr val="3C74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Artykuł, dłuższy tekst</c:v>
                </c:pt>
                <c:pt idx="1">
                  <c:v>Krótki tekst (max. kilka zdań)</c:v>
                </c:pt>
                <c:pt idx="2">
                  <c:v>Filmik, wideo</c:v>
                </c:pt>
                <c:pt idx="3">
                  <c:v>Infografiki</c:v>
                </c:pt>
                <c:pt idx="4">
                  <c:v>Memy, zdjęcia / krótkie filmiki z humorystycznym komentarzem</c:v>
                </c:pt>
                <c:pt idx="5">
                  <c:v>Inna forma</c:v>
                </c:pt>
              </c:strCache>
            </c:strRef>
          </c:cat>
          <c:val>
            <c:numRef>
              <c:f>Arkusz1!$B$2:$B$7</c:f>
              <c:numCache>
                <c:formatCode>###0%</c:formatCode>
                <c:ptCount val="6"/>
                <c:pt idx="0">
                  <c:v>0.45692883895131087</c:v>
                </c:pt>
                <c:pt idx="1">
                  <c:v>0.45411985018726592</c:v>
                </c:pt>
                <c:pt idx="2">
                  <c:v>0.1601123595505618</c:v>
                </c:pt>
                <c:pt idx="3">
                  <c:v>0.12359550561797752</c:v>
                </c:pt>
                <c:pt idx="4">
                  <c:v>9.3632958801498134E-2</c:v>
                </c:pt>
                <c:pt idx="5">
                  <c:v>3.2771535580524341E-2</c:v>
                </c:pt>
              </c:numCache>
            </c:numRef>
          </c:val>
          <c:extLst>
            <c:ext xmlns:c16="http://schemas.microsoft.com/office/drawing/2014/chart" uri="{C3380CC4-5D6E-409C-BE32-E72D297353CC}">
              <c16:uniqueId val="{00000000-1458-49BA-B3BA-6AD12C0C5531}"/>
            </c:ext>
          </c:extLst>
        </c:ser>
        <c:dLbls>
          <c:showLegendKey val="0"/>
          <c:showVal val="0"/>
          <c:showCatName val="0"/>
          <c:showSerName val="0"/>
          <c:showPercent val="0"/>
          <c:showBubbleSize val="0"/>
        </c:dLbls>
        <c:gapWidth val="75"/>
        <c:axId val="1322451904"/>
        <c:axId val="1322436096"/>
      </c:barChart>
      <c:catAx>
        <c:axId val="1322451904"/>
        <c:scaling>
          <c:orientation val="maxMin"/>
        </c:scaling>
        <c:delete val="1"/>
        <c:axPos val="l"/>
        <c:numFmt formatCode="General" sourceLinked="1"/>
        <c:majorTickMark val="none"/>
        <c:minorTickMark val="none"/>
        <c:tickLblPos val="nextTo"/>
        <c:crossAx val="1322436096"/>
        <c:crosses val="autoZero"/>
        <c:auto val="1"/>
        <c:lblAlgn val="ctr"/>
        <c:lblOffset val="100"/>
        <c:noMultiLvlLbl val="0"/>
      </c:catAx>
      <c:valAx>
        <c:axId val="1322436096"/>
        <c:scaling>
          <c:orientation val="minMax"/>
          <c:max val="1"/>
        </c:scaling>
        <c:delete val="1"/>
        <c:axPos val="b"/>
        <c:numFmt formatCode="###0%" sourceLinked="1"/>
        <c:majorTickMark val="out"/>
        <c:minorTickMark val="none"/>
        <c:tickLblPos val="nextTo"/>
        <c:crossAx val="132245190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38732239002447E-2"/>
          <c:y val="0"/>
          <c:w val="0.90388627620552375"/>
          <c:h val="1"/>
        </c:manualLayout>
      </c:layout>
      <c:barChart>
        <c:barDir val="bar"/>
        <c:grouping val="clustered"/>
        <c:varyColors val="0"/>
        <c:ser>
          <c:idx val="0"/>
          <c:order val="0"/>
          <c:tx>
            <c:strRef>
              <c:f>Arkusz1!$B$1</c:f>
              <c:strCache>
                <c:ptCount val="1"/>
                <c:pt idx="0">
                  <c:v>Kolumna1</c:v>
                </c:pt>
              </c:strCache>
            </c:strRef>
          </c:tx>
          <c:spPr>
            <a:solidFill>
              <a:srgbClr val="3C74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Artykuł, dłuższy tekst</c:v>
                </c:pt>
                <c:pt idx="1">
                  <c:v>Krótki tekst (max. kilka zdań)</c:v>
                </c:pt>
                <c:pt idx="2">
                  <c:v>Filmik, wideo</c:v>
                </c:pt>
                <c:pt idx="3">
                  <c:v>Infografiki</c:v>
                </c:pt>
                <c:pt idx="4">
                  <c:v>Memy, zdjęcia / krótkie filmiki z humorystycznym komentarzem</c:v>
                </c:pt>
                <c:pt idx="5">
                  <c:v>Inna forma</c:v>
                </c:pt>
              </c:strCache>
            </c:strRef>
          </c:cat>
          <c:val>
            <c:numRef>
              <c:f>Arkusz1!$B$2:$B$7</c:f>
              <c:numCache>
                <c:formatCode>###0%</c:formatCode>
                <c:ptCount val="6"/>
                <c:pt idx="0">
                  <c:v>0.57958801498127344</c:v>
                </c:pt>
                <c:pt idx="1">
                  <c:v>0.40636704119850187</c:v>
                </c:pt>
                <c:pt idx="2">
                  <c:v>0.21161048689138576</c:v>
                </c:pt>
                <c:pt idx="3">
                  <c:v>8.2397003745318345E-2</c:v>
                </c:pt>
                <c:pt idx="4">
                  <c:v>0.1544943820224719</c:v>
                </c:pt>
                <c:pt idx="5">
                  <c:v>1.5917602996254682E-2</c:v>
                </c:pt>
              </c:numCache>
            </c:numRef>
          </c:val>
          <c:extLst>
            <c:ext xmlns:c16="http://schemas.microsoft.com/office/drawing/2014/chart" uri="{C3380CC4-5D6E-409C-BE32-E72D297353CC}">
              <c16:uniqueId val="{00000000-1458-49BA-B3BA-6AD12C0C5531}"/>
            </c:ext>
          </c:extLst>
        </c:ser>
        <c:dLbls>
          <c:showLegendKey val="0"/>
          <c:showVal val="0"/>
          <c:showCatName val="0"/>
          <c:showSerName val="0"/>
          <c:showPercent val="0"/>
          <c:showBubbleSize val="0"/>
        </c:dLbls>
        <c:gapWidth val="75"/>
        <c:axId val="1322451904"/>
        <c:axId val="1322436096"/>
      </c:barChart>
      <c:catAx>
        <c:axId val="1322451904"/>
        <c:scaling>
          <c:orientation val="maxMin"/>
        </c:scaling>
        <c:delete val="1"/>
        <c:axPos val="l"/>
        <c:numFmt formatCode="General" sourceLinked="1"/>
        <c:majorTickMark val="none"/>
        <c:minorTickMark val="none"/>
        <c:tickLblPos val="nextTo"/>
        <c:crossAx val="1322436096"/>
        <c:crosses val="autoZero"/>
        <c:auto val="1"/>
        <c:lblAlgn val="ctr"/>
        <c:lblOffset val="100"/>
        <c:noMultiLvlLbl val="0"/>
      </c:catAx>
      <c:valAx>
        <c:axId val="1322436096"/>
        <c:scaling>
          <c:orientation val="minMax"/>
          <c:max val="1"/>
        </c:scaling>
        <c:delete val="1"/>
        <c:axPos val="b"/>
        <c:numFmt formatCode="###0%" sourceLinked="1"/>
        <c:majorTickMark val="out"/>
        <c:minorTickMark val="none"/>
        <c:tickLblPos val="nextTo"/>
        <c:crossAx val="132245190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38732239002447E-2"/>
          <c:y val="0"/>
          <c:w val="0.90388627620552375"/>
          <c:h val="1"/>
        </c:manualLayout>
      </c:layout>
      <c:barChart>
        <c:barDir val="bar"/>
        <c:grouping val="clustered"/>
        <c:varyColors val="0"/>
        <c:ser>
          <c:idx val="0"/>
          <c:order val="0"/>
          <c:tx>
            <c:strRef>
              <c:f>Arkusz1!$B$1</c:f>
              <c:strCache>
                <c:ptCount val="1"/>
                <c:pt idx="0">
                  <c:v>Kolumna1</c:v>
                </c:pt>
              </c:strCache>
            </c:strRef>
          </c:tx>
          <c:spPr>
            <a:solidFill>
              <a:srgbClr val="3C74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Artykuł, dłuższy tekst</c:v>
                </c:pt>
                <c:pt idx="1">
                  <c:v>Krótki tekst (max. kilka zdań)</c:v>
                </c:pt>
                <c:pt idx="2">
                  <c:v>Filmik, wideo</c:v>
                </c:pt>
                <c:pt idx="3">
                  <c:v>Infografiki</c:v>
                </c:pt>
                <c:pt idx="4">
                  <c:v>Memy, zdjęcia / krótkie filmiki z humorystycznym komentarzem</c:v>
                </c:pt>
                <c:pt idx="5">
                  <c:v>Inna forma</c:v>
                </c:pt>
              </c:strCache>
            </c:strRef>
          </c:cat>
          <c:val>
            <c:numRef>
              <c:f>Arkusz1!$B$2:$B$7</c:f>
              <c:numCache>
                <c:formatCode>###0%</c:formatCode>
                <c:ptCount val="6"/>
                <c:pt idx="0">
                  <c:v>0.28464419475655428</c:v>
                </c:pt>
                <c:pt idx="1">
                  <c:v>0.35580524344569286</c:v>
                </c:pt>
                <c:pt idx="2">
                  <c:v>0.54307116104868913</c:v>
                </c:pt>
                <c:pt idx="3">
                  <c:v>0.11797752808988764</c:v>
                </c:pt>
                <c:pt idx="4">
                  <c:v>0.14232209737827714</c:v>
                </c:pt>
                <c:pt idx="5">
                  <c:v>1.4981273408239702E-2</c:v>
                </c:pt>
              </c:numCache>
            </c:numRef>
          </c:val>
          <c:extLst>
            <c:ext xmlns:c16="http://schemas.microsoft.com/office/drawing/2014/chart" uri="{C3380CC4-5D6E-409C-BE32-E72D297353CC}">
              <c16:uniqueId val="{00000000-1458-49BA-B3BA-6AD12C0C5531}"/>
            </c:ext>
          </c:extLst>
        </c:ser>
        <c:dLbls>
          <c:showLegendKey val="0"/>
          <c:showVal val="0"/>
          <c:showCatName val="0"/>
          <c:showSerName val="0"/>
          <c:showPercent val="0"/>
          <c:showBubbleSize val="0"/>
        </c:dLbls>
        <c:gapWidth val="75"/>
        <c:axId val="1322451904"/>
        <c:axId val="1322436096"/>
      </c:barChart>
      <c:catAx>
        <c:axId val="1322451904"/>
        <c:scaling>
          <c:orientation val="maxMin"/>
        </c:scaling>
        <c:delete val="1"/>
        <c:axPos val="l"/>
        <c:numFmt formatCode="General" sourceLinked="1"/>
        <c:majorTickMark val="none"/>
        <c:minorTickMark val="none"/>
        <c:tickLblPos val="nextTo"/>
        <c:crossAx val="1322436096"/>
        <c:crosses val="autoZero"/>
        <c:auto val="1"/>
        <c:lblAlgn val="ctr"/>
        <c:lblOffset val="100"/>
        <c:noMultiLvlLbl val="0"/>
      </c:catAx>
      <c:valAx>
        <c:axId val="1322436096"/>
        <c:scaling>
          <c:orientation val="minMax"/>
          <c:max val="1"/>
        </c:scaling>
        <c:delete val="1"/>
        <c:axPos val="b"/>
        <c:numFmt formatCode="###0%" sourceLinked="1"/>
        <c:majorTickMark val="out"/>
        <c:minorTickMark val="none"/>
        <c:tickLblPos val="nextTo"/>
        <c:crossAx val="132245190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931679993045758"/>
          <c:y val="8.3881650962583567E-3"/>
          <c:w val="0.44581288195948221"/>
          <c:h val="0.9450021966326545"/>
        </c:manualLayout>
      </c:layout>
      <c:barChart>
        <c:barDir val="bar"/>
        <c:grouping val="clustered"/>
        <c:varyColors val="0"/>
        <c:ser>
          <c:idx val="0"/>
          <c:order val="0"/>
          <c:spPr>
            <a:solidFill>
              <a:srgbClr val="3C7483"/>
            </a:solidFill>
          </c:spPr>
          <c:invertIfNegative val="0"/>
          <c:dLbls>
            <c:numFmt formatCode="0%" sourceLinked="0"/>
            <c:spPr>
              <a:noFill/>
              <a:ln>
                <a:noFill/>
              </a:ln>
              <a:effectLst/>
            </c:spPr>
            <c:txPr>
              <a:bodyPr/>
              <a:lstStyle/>
              <a:p>
                <a:pPr>
                  <a:defRPr sz="1200" b="1">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Arkusz1!$A$1:$A$3</c:f>
              <c:strCache>
                <c:ptCount val="3"/>
                <c:pt idx="0">
                  <c:v>Artykuł, który w sposób wyczerpujący przedstawiłby temat (długi tekst)</c:v>
                </c:pt>
                <c:pt idx="1">
                  <c:v>Prosta infografika, która w sposób graficzny przedstawiłaby temat (obrazki i tekst w punktach)</c:v>
                </c:pt>
                <c:pt idx="2">
                  <c:v>W formie filmiku / wideo, np. na youtube</c:v>
                </c:pt>
              </c:strCache>
            </c:strRef>
          </c:cat>
          <c:val>
            <c:numRef>
              <c:f>Arkusz1!$B$1:$B$3</c:f>
              <c:numCache>
                <c:formatCode>###0%</c:formatCode>
                <c:ptCount val="3"/>
                <c:pt idx="0">
                  <c:v>0.55992509363295884</c:v>
                </c:pt>
                <c:pt idx="1">
                  <c:v>0.25936329588014984</c:v>
                </c:pt>
                <c:pt idx="2">
                  <c:v>0.18071161048689138</c:v>
                </c:pt>
              </c:numCache>
            </c:numRef>
          </c:val>
          <c:extLst>
            <c:ext xmlns:c16="http://schemas.microsoft.com/office/drawing/2014/chart" uri="{C3380CC4-5D6E-409C-BE32-E72D297353CC}">
              <c16:uniqueId val="{00000002-1C00-4B4A-9575-271BA10A09AE}"/>
            </c:ext>
          </c:extLst>
        </c:ser>
        <c:dLbls>
          <c:showLegendKey val="0"/>
          <c:showVal val="0"/>
          <c:showCatName val="0"/>
          <c:showSerName val="0"/>
          <c:showPercent val="0"/>
          <c:showBubbleSize val="0"/>
        </c:dLbls>
        <c:gapWidth val="66"/>
        <c:axId val="97289728"/>
        <c:axId val="97291264"/>
      </c:barChart>
      <c:catAx>
        <c:axId val="97289728"/>
        <c:scaling>
          <c:orientation val="maxMin"/>
        </c:scaling>
        <c:delete val="0"/>
        <c:axPos val="l"/>
        <c:numFmt formatCode="General" sourceLinked="0"/>
        <c:majorTickMark val="out"/>
        <c:minorTickMark val="none"/>
        <c:tickLblPos val="nextTo"/>
        <c:txPr>
          <a:bodyPr/>
          <a:lstStyle/>
          <a:p>
            <a:pPr>
              <a:defRPr sz="1100">
                <a:latin typeface="+mn-lt"/>
              </a:defRPr>
            </a:pPr>
            <a:endParaRPr lang="pl-PL"/>
          </a:p>
        </c:txPr>
        <c:crossAx val="97291264"/>
        <c:crosses val="autoZero"/>
        <c:auto val="1"/>
        <c:lblAlgn val="ctr"/>
        <c:lblOffset val="100"/>
        <c:noMultiLvlLbl val="0"/>
      </c:catAx>
      <c:valAx>
        <c:axId val="97291264"/>
        <c:scaling>
          <c:orientation val="minMax"/>
          <c:max val="1"/>
          <c:min val="0"/>
        </c:scaling>
        <c:delete val="1"/>
        <c:axPos val="t"/>
        <c:numFmt formatCode="###0%" sourceLinked="1"/>
        <c:majorTickMark val="out"/>
        <c:minorTickMark val="none"/>
        <c:tickLblPos val="none"/>
        <c:crossAx val="97289728"/>
        <c:crosses val="autoZero"/>
        <c:crossBetween val="between"/>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045883785861049E-2"/>
          <c:y val="6.2474254692562584E-2"/>
          <c:w val="0.67812485507723042"/>
          <c:h val="0.66155941248439909"/>
        </c:manualLayout>
      </c:layout>
      <c:barChart>
        <c:barDir val="col"/>
        <c:grouping val="percentStacked"/>
        <c:varyColors val="0"/>
        <c:ser>
          <c:idx val="0"/>
          <c:order val="0"/>
          <c:tx>
            <c:strRef>
              <c:f>Arkusz1!$B$1</c:f>
              <c:strCache>
                <c:ptCount val="1"/>
                <c:pt idx="0">
                  <c:v>Zdecydowanie nie</c:v>
                </c:pt>
              </c:strCache>
            </c:strRef>
          </c:tx>
          <c:spPr>
            <a:solidFill>
              <a:schemeClr val="accent4">
                <a:lumMod val="75000"/>
              </a:schemeClr>
            </a:solidFill>
          </c:spPr>
          <c:invertIfNegative val="0"/>
          <c:dLbls>
            <c:numFmt formatCode="0%" sourceLinked="0"/>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Arkusz1!$B$2:$B$3</c:f>
              <c:numCache>
                <c:formatCode>###0%</c:formatCode>
                <c:ptCount val="2"/>
                <c:pt idx="0">
                  <c:v>3.9355992844364938E-2</c:v>
                </c:pt>
                <c:pt idx="1">
                  <c:v>2.9469548133595286E-2</c:v>
                </c:pt>
              </c:numCache>
            </c:numRef>
          </c:val>
          <c:extLst>
            <c:ext xmlns:c16="http://schemas.microsoft.com/office/drawing/2014/chart" uri="{C3380CC4-5D6E-409C-BE32-E72D297353CC}">
              <c16:uniqueId val="{00000000-8732-44C3-AAE3-6BE074463962}"/>
            </c:ext>
          </c:extLst>
        </c:ser>
        <c:ser>
          <c:idx val="1"/>
          <c:order val="1"/>
          <c:tx>
            <c:strRef>
              <c:f>Arkusz1!$C$1</c:f>
              <c:strCache>
                <c:ptCount val="1"/>
                <c:pt idx="0">
                  <c:v>Raczej nie</c:v>
                </c:pt>
              </c:strCache>
            </c:strRef>
          </c:tx>
          <c:spPr>
            <a:solidFill>
              <a:schemeClr val="accent4"/>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Arkusz1!$C$2:$C$3</c:f>
              <c:numCache>
                <c:formatCode>###0%</c:formatCode>
                <c:ptCount val="2"/>
                <c:pt idx="0">
                  <c:v>0.13595706618962433</c:v>
                </c:pt>
                <c:pt idx="1">
                  <c:v>0.11984282907662083</c:v>
                </c:pt>
              </c:numCache>
            </c:numRef>
          </c:val>
          <c:extLst>
            <c:ext xmlns:c16="http://schemas.microsoft.com/office/drawing/2014/chart" uri="{C3380CC4-5D6E-409C-BE32-E72D297353CC}">
              <c16:uniqueId val="{00000001-8732-44C3-AAE3-6BE074463962}"/>
            </c:ext>
          </c:extLst>
        </c:ser>
        <c:ser>
          <c:idx val="2"/>
          <c:order val="2"/>
          <c:tx>
            <c:strRef>
              <c:f>Arkusz1!$D$1</c:f>
              <c:strCache>
                <c:ptCount val="1"/>
                <c:pt idx="0">
                  <c:v>Ani tak, ani nie</c:v>
                </c:pt>
              </c:strCache>
            </c:strRef>
          </c:tx>
          <c:spPr>
            <a:solidFill>
              <a:schemeClr val="accent3">
                <a:lumMod val="60000"/>
                <a:lumOff val="40000"/>
              </a:schemeClr>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Arkusz1!$D$2:$D$3</c:f>
              <c:numCache>
                <c:formatCode>###0%</c:formatCode>
                <c:ptCount val="2"/>
                <c:pt idx="0">
                  <c:v>0.59928443649373886</c:v>
                </c:pt>
                <c:pt idx="1">
                  <c:v>0.64636542239685657</c:v>
                </c:pt>
              </c:numCache>
            </c:numRef>
          </c:val>
          <c:extLst>
            <c:ext xmlns:c16="http://schemas.microsoft.com/office/drawing/2014/chart" uri="{C3380CC4-5D6E-409C-BE32-E72D297353CC}">
              <c16:uniqueId val="{00000002-8732-44C3-AAE3-6BE074463962}"/>
            </c:ext>
          </c:extLst>
        </c:ser>
        <c:ser>
          <c:idx val="3"/>
          <c:order val="3"/>
          <c:tx>
            <c:strRef>
              <c:f>Arkusz1!$E$1</c:f>
              <c:strCache>
                <c:ptCount val="1"/>
                <c:pt idx="0">
                  <c:v>Raczej tak</c:v>
                </c:pt>
              </c:strCache>
            </c:strRef>
          </c:tx>
          <c:spPr>
            <a:solidFill>
              <a:srgbClr val="A5B592"/>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Arkusz1!$E$2:$E$3</c:f>
              <c:numCache>
                <c:formatCode>###0%</c:formatCode>
                <c:ptCount val="2"/>
                <c:pt idx="0">
                  <c:v>0.18604651162790697</c:v>
                </c:pt>
                <c:pt idx="1">
                  <c:v>0.174852652259332</c:v>
                </c:pt>
              </c:numCache>
            </c:numRef>
          </c:val>
          <c:extLst>
            <c:ext xmlns:c16="http://schemas.microsoft.com/office/drawing/2014/chart" uri="{C3380CC4-5D6E-409C-BE32-E72D297353CC}">
              <c16:uniqueId val="{00000003-8732-44C3-AAE3-6BE074463962}"/>
            </c:ext>
          </c:extLst>
        </c:ser>
        <c:ser>
          <c:idx val="4"/>
          <c:order val="4"/>
          <c:tx>
            <c:strRef>
              <c:f>Arkusz1!$F$1</c:f>
              <c:strCache>
                <c:ptCount val="1"/>
                <c:pt idx="0">
                  <c:v>Zdecydowanie tak</c:v>
                </c:pt>
              </c:strCache>
            </c:strRef>
          </c:tx>
          <c:spPr>
            <a:solidFill>
              <a:srgbClr val="7D9263"/>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Arkusz1!$F$2:$F$3</c:f>
              <c:numCache>
                <c:formatCode>###0%</c:formatCode>
                <c:ptCount val="2"/>
                <c:pt idx="0">
                  <c:v>3.9355992844364938E-2</c:v>
                </c:pt>
                <c:pt idx="1">
                  <c:v>2.9469548133595286E-2</c:v>
                </c:pt>
              </c:numCache>
            </c:numRef>
          </c:val>
          <c:extLst>
            <c:ext xmlns:c16="http://schemas.microsoft.com/office/drawing/2014/chart" uri="{C3380CC4-5D6E-409C-BE32-E72D297353CC}">
              <c16:uniqueId val="{00000004-8732-44C3-AAE3-6BE074463962}"/>
            </c:ext>
          </c:extLst>
        </c:ser>
        <c:dLbls>
          <c:showLegendKey val="0"/>
          <c:showVal val="0"/>
          <c:showCatName val="0"/>
          <c:showSerName val="0"/>
          <c:showPercent val="0"/>
          <c:showBubbleSize val="0"/>
        </c:dLbls>
        <c:gapWidth val="80"/>
        <c:overlap val="100"/>
        <c:axId val="129631744"/>
        <c:axId val="142503872"/>
      </c:barChart>
      <c:catAx>
        <c:axId val="129631744"/>
        <c:scaling>
          <c:orientation val="minMax"/>
        </c:scaling>
        <c:delete val="0"/>
        <c:axPos val="b"/>
        <c:numFmt formatCode="General" sourceLinked="0"/>
        <c:majorTickMark val="out"/>
        <c:minorTickMark val="none"/>
        <c:tickLblPos val="nextTo"/>
        <c:txPr>
          <a:bodyPr/>
          <a:lstStyle/>
          <a:p>
            <a:pPr>
              <a:defRPr sz="1100" b="0"/>
            </a:pPr>
            <a:endParaRPr lang="pl-PL"/>
          </a:p>
        </c:txPr>
        <c:crossAx val="142503872"/>
        <c:crosses val="autoZero"/>
        <c:auto val="1"/>
        <c:lblAlgn val="ctr"/>
        <c:lblOffset val="100"/>
        <c:noMultiLvlLbl val="0"/>
      </c:catAx>
      <c:valAx>
        <c:axId val="142503872"/>
        <c:scaling>
          <c:orientation val="minMax"/>
        </c:scaling>
        <c:delete val="1"/>
        <c:axPos val="r"/>
        <c:numFmt formatCode="0%" sourceLinked="1"/>
        <c:majorTickMark val="out"/>
        <c:minorTickMark val="none"/>
        <c:tickLblPos val="nextTo"/>
        <c:crossAx val="129631744"/>
        <c:crosses val="max"/>
        <c:crossBetween val="between"/>
      </c:valAx>
    </c:plotArea>
    <c:legend>
      <c:legendPos val="r"/>
      <c:layout>
        <c:manualLayout>
          <c:xMode val="edge"/>
          <c:yMode val="edge"/>
          <c:x val="0.68675640926731241"/>
          <c:y val="6.5254245072633443E-3"/>
          <c:w val="0.31324359073268765"/>
          <c:h val="0.74133960785923214"/>
        </c:manualLayout>
      </c:layout>
      <c:overlay val="0"/>
      <c:txPr>
        <a:bodyPr/>
        <a:lstStyle/>
        <a:p>
          <a:pPr>
            <a:defRPr sz="1050"/>
          </a:pPr>
          <a:endParaRPr lang="pl-PL"/>
        </a:p>
      </c:txPr>
    </c:legend>
    <c:plotVisOnly val="1"/>
    <c:dispBlanksAs val="gap"/>
    <c:showDLblsOverMax val="0"/>
  </c:chart>
  <c:txPr>
    <a:bodyPr/>
    <a:lstStyle/>
    <a:p>
      <a:pPr>
        <a:defRPr sz="1800"/>
      </a:pPr>
      <a:endParaRPr lang="pl-PL"/>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045883785861049E-2"/>
          <c:y val="6.2474254692562584E-2"/>
          <c:w val="0.67812485507723042"/>
          <c:h val="0.66155941248439909"/>
        </c:manualLayout>
      </c:layout>
      <c:barChart>
        <c:barDir val="col"/>
        <c:grouping val="percentStacked"/>
        <c:varyColors val="0"/>
        <c:ser>
          <c:idx val="0"/>
          <c:order val="0"/>
          <c:tx>
            <c:strRef>
              <c:f>Arkusz1!$B$1</c:f>
              <c:strCache>
                <c:ptCount val="1"/>
                <c:pt idx="0">
                  <c:v>Zdecydowanie nie</c:v>
                </c:pt>
              </c:strCache>
            </c:strRef>
          </c:tx>
          <c:spPr>
            <a:solidFill>
              <a:schemeClr val="accent4">
                <a:lumMod val="75000"/>
              </a:schemeClr>
            </a:solidFill>
          </c:spPr>
          <c:invertIfNegative val="0"/>
          <c:dLbls>
            <c:numFmt formatCode="0%" sourceLinked="0"/>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Arkusz1!$B$2:$B$3</c:f>
              <c:numCache>
                <c:formatCode>###0%</c:formatCode>
                <c:ptCount val="2"/>
                <c:pt idx="0">
                  <c:v>7.6923076923076927E-2</c:v>
                </c:pt>
                <c:pt idx="1">
                  <c:v>9.4302554027504912E-2</c:v>
                </c:pt>
              </c:numCache>
            </c:numRef>
          </c:val>
          <c:extLst>
            <c:ext xmlns:c16="http://schemas.microsoft.com/office/drawing/2014/chart" uri="{C3380CC4-5D6E-409C-BE32-E72D297353CC}">
              <c16:uniqueId val="{00000000-8732-44C3-AAE3-6BE074463962}"/>
            </c:ext>
          </c:extLst>
        </c:ser>
        <c:ser>
          <c:idx val="1"/>
          <c:order val="1"/>
          <c:tx>
            <c:strRef>
              <c:f>Arkusz1!$C$1</c:f>
              <c:strCache>
                <c:ptCount val="1"/>
                <c:pt idx="0">
                  <c:v>Raczej nie</c:v>
                </c:pt>
              </c:strCache>
            </c:strRef>
          </c:tx>
          <c:spPr>
            <a:solidFill>
              <a:schemeClr val="accent4"/>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Arkusz1!$C$2:$C$3</c:f>
              <c:numCache>
                <c:formatCode>###0%</c:formatCode>
                <c:ptCount val="2"/>
                <c:pt idx="0">
                  <c:v>0.28085867620751342</c:v>
                </c:pt>
                <c:pt idx="1">
                  <c:v>0.18860510805500982</c:v>
                </c:pt>
              </c:numCache>
            </c:numRef>
          </c:val>
          <c:extLst>
            <c:ext xmlns:c16="http://schemas.microsoft.com/office/drawing/2014/chart" uri="{C3380CC4-5D6E-409C-BE32-E72D297353CC}">
              <c16:uniqueId val="{00000001-8732-44C3-AAE3-6BE074463962}"/>
            </c:ext>
          </c:extLst>
        </c:ser>
        <c:ser>
          <c:idx val="2"/>
          <c:order val="2"/>
          <c:tx>
            <c:strRef>
              <c:f>Arkusz1!$D$1</c:f>
              <c:strCache>
                <c:ptCount val="1"/>
                <c:pt idx="0">
                  <c:v>Ani tak, ani nie</c:v>
                </c:pt>
              </c:strCache>
            </c:strRef>
          </c:tx>
          <c:spPr>
            <a:solidFill>
              <a:schemeClr val="accent3">
                <a:lumMod val="60000"/>
                <a:lumOff val="40000"/>
              </a:schemeClr>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Arkusz1!$D$2:$D$3</c:f>
              <c:numCache>
                <c:formatCode>###0%</c:formatCode>
                <c:ptCount val="2"/>
                <c:pt idx="0">
                  <c:v>0.38103756708407871</c:v>
                </c:pt>
                <c:pt idx="1">
                  <c:v>0.3850687622789784</c:v>
                </c:pt>
              </c:numCache>
            </c:numRef>
          </c:val>
          <c:extLst>
            <c:ext xmlns:c16="http://schemas.microsoft.com/office/drawing/2014/chart" uri="{C3380CC4-5D6E-409C-BE32-E72D297353CC}">
              <c16:uniqueId val="{00000002-8732-44C3-AAE3-6BE074463962}"/>
            </c:ext>
          </c:extLst>
        </c:ser>
        <c:ser>
          <c:idx val="3"/>
          <c:order val="3"/>
          <c:tx>
            <c:strRef>
              <c:f>Arkusz1!$E$1</c:f>
              <c:strCache>
                <c:ptCount val="1"/>
                <c:pt idx="0">
                  <c:v>Raczej tak</c:v>
                </c:pt>
              </c:strCache>
            </c:strRef>
          </c:tx>
          <c:spPr>
            <a:solidFill>
              <a:srgbClr val="A5B592"/>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Arkusz1!$E$2:$E$3</c:f>
              <c:numCache>
                <c:formatCode>###0%</c:formatCode>
                <c:ptCount val="2"/>
                <c:pt idx="0">
                  <c:v>0.23971377459749552</c:v>
                </c:pt>
                <c:pt idx="1">
                  <c:v>0.31630648330058941</c:v>
                </c:pt>
              </c:numCache>
            </c:numRef>
          </c:val>
          <c:extLst>
            <c:ext xmlns:c16="http://schemas.microsoft.com/office/drawing/2014/chart" uri="{C3380CC4-5D6E-409C-BE32-E72D297353CC}">
              <c16:uniqueId val="{00000003-8732-44C3-AAE3-6BE074463962}"/>
            </c:ext>
          </c:extLst>
        </c:ser>
        <c:ser>
          <c:idx val="4"/>
          <c:order val="4"/>
          <c:tx>
            <c:strRef>
              <c:f>Arkusz1!$F$1</c:f>
              <c:strCache>
                <c:ptCount val="1"/>
                <c:pt idx="0">
                  <c:v>Zdecydowanie tak</c:v>
                </c:pt>
              </c:strCache>
            </c:strRef>
          </c:tx>
          <c:spPr>
            <a:solidFill>
              <a:srgbClr val="7D9263"/>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Arkusz1!$F$2:$F$3</c:f>
              <c:numCache>
                <c:formatCode>###0%</c:formatCode>
                <c:ptCount val="2"/>
                <c:pt idx="0">
                  <c:v>2.1466905187835419E-2</c:v>
                </c:pt>
                <c:pt idx="1">
                  <c:v>1.5717092337917484E-2</c:v>
                </c:pt>
              </c:numCache>
            </c:numRef>
          </c:val>
          <c:extLst>
            <c:ext xmlns:c16="http://schemas.microsoft.com/office/drawing/2014/chart" uri="{C3380CC4-5D6E-409C-BE32-E72D297353CC}">
              <c16:uniqueId val="{00000004-8732-44C3-AAE3-6BE074463962}"/>
            </c:ext>
          </c:extLst>
        </c:ser>
        <c:dLbls>
          <c:showLegendKey val="0"/>
          <c:showVal val="0"/>
          <c:showCatName val="0"/>
          <c:showSerName val="0"/>
          <c:showPercent val="0"/>
          <c:showBubbleSize val="0"/>
        </c:dLbls>
        <c:gapWidth val="80"/>
        <c:overlap val="100"/>
        <c:axId val="129631744"/>
        <c:axId val="142503872"/>
      </c:barChart>
      <c:catAx>
        <c:axId val="129631744"/>
        <c:scaling>
          <c:orientation val="minMax"/>
        </c:scaling>
        <c:delete val="0"/>
        <c:axPos val="b"/>
        <c:numFmt formatCode="General" sourceLinked="0"/>
        <c:majorTickMark val="out"/>
        <c:minorTickMark val="none"/>
        <c:tickLblPos val="nextTo"/>
        <c:txPr>
          <a:bodyPr/>
          <a:lstStyle/>
          <a:p>
            <a:pPr>
              <a:defRPr sz="1100" b="0"/>
            </a:pPr>
            <a:endParaRPr lang="pl-PL"/>
          </a:p>
        </c:txPr>
        <c:crossAx val="142503872"/>
        <c:crosses val="autoZero"/>
        <c:auto val="1"/>
        <c:lblAlgn val="ctr"/>
        <c:lblOffset val="100"/>
        <c:noMultiLvlLbl val="0"/>
      </c:catAx>
      <c:valAx>
        <c:axId val="142503872"/>
        <c:scaling>
          <c:orientation val="minMax"/>
        </c:scaling>
        <c:delete val="1"/>
        <c:axPos val="r"/>
        <c:numFmt formatCode="0%" sourceLinked="1"/>
        <c:majorTickMark val="out"/>
        <c:minorTickMark val="none"/>
        <c:tickLblPos val="nextTo"/>
        <c:crossAx val="129631744"/>
        <c:crosses val="max"/>
        <c:crossBetween val="between"/>
      </c:valAx>
    </c:plotArea>
    <c:plotVisOnly val="1"/>
    <c:dispBlanksAs val="gap"/>
    <c:showDLblsOverMax val="0"/>
  </c:chart>
  <c:txPr>
    <a:bodyPr/>
    <a:lstStyle/>
    <a:p>
      <a:pPr>
        <a:defRPr sz="1800"/>
      </a:pPr>
      <a:endParaRPr lang="pl-P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55440199853268"/>
          <c:y val="2.5781248414047456E-2"/>
          <c:w val="0.3574380075440734"/>
          <c:h val="0.82719222540557891"/>
        </c:manualLayout>
      </c:layout>
      <c:barChart>
        <c:barDir val="bar"/>
        <c:grouping val="clustered"/>
        <c:varyColors val="0"/>
        <c:ser>
          <c:idx val="0"/>
          <c:order val="0"/>
          <c:tx>
            <c:strRef>
              <c:f>Arkusz1!$B$1</c:f>
              <c:strCache>
                <c:ptCount val="1"/>
                <c:pt idx="0">
                  <c:v>Kolumna3</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Arkusz1!$A$2:$A$7</c:f>
              <c:strCache>
                <c:ptCount val="6"/>
                <c:pt idx="0">
                  <c:v>18-24 lata</c:v>
                </c:pt>
                <c:pt idx="1">
                  <c:v>25-34 lata</c:v>
                </c:pt>
                <c:pt idx="2">
                  <c:v>35-44 lata</c:v>
                </c:pt>
                <c:pt idx="3">
                  <c:v>45-54 lata</c:v>
                </c:pt>
                <c:pt idx="4">
                  <c:v>55 lat lub więcej</c:v>
                </c:pt>
                <c:pt idx="5">
                  <c:v>65 lat lub więcej</c:v>
                </c:pt>
              </c:strCache>
            </c:strRef>
          </c:cat>
          <c:val>
            <c:numRef>
              <c:f>Arkusz1!$B$2:$B$7</c:f>
              <c:numCache>
                <c:formatCode>###0%</c:formatCode>
                <c:ptCount val="6"/>
                <c:pt idx="0">
                  <c:v>0.11890000000000001</c:v>
                </c:pt>
                <c:pt idx="1">
                  <c:v>0.1956</c:v>
                </c:pt>
                <c:pt idx="2">
                  <c:v>0.16</c:v>
                </c:pt>
                <c:pt idx="3">
                  <c:v>0.18160000000000001</c:v>
                </c:pt>
                <c:pt idx="4">
                  <c:v>0.19750000000000001</c:v>
                </c:pt>
                <c:pt idx="5">
                  <c:v>0.14319999999999999</c:v>
                </c:pt>
              </c:numCache>
            </c:numRef>
          </c:val>
          <c:extLst>
            <c:ext xmlns:c16="http://schemas.microsoft.com/office/drawing/2014/chart" uri="{C3380CC4-5D6E-409C-BE32-E72D297353CC}">
              <c16:uniqueId val="{00000000-FC23-4A3C-A19F-8C4987BCB4E0}"/>
            </c:ext>
          </c:extLst>
        </c:ser>
        <c:dLbls>
          <c:showLegendKey val="0"/>
          <c:showVal val="0"/>
          <c:showCatName val="0"/>
          <c:showSerName val="0"/>
          <c:showPercent val="0"/>
          <c:showBubbleSize val="0"/>
        </c:dLbls>
        <c:gapWidth val="150"/>
        <c:axId val="133321088"/>
        <c:axId val="133322624"/>
      </c:barChart>
      <c:catAx>
        <c:axId val="1333210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itchFamily="34" charset="0"/>
                <a:ea typeface="+mn-ea"/>
                <a:cs typeface="Calibri Light" panose="020F0302020204030204" pitchFamily="34" charset="0"/>
              </a:defRPr>
            </a:pPr>
            <a:endParaRPr lang="pl-PL"/>
          </a:p>
        </c:txPr>
        <c:crossAx val="133322624"/>
        <c:crosses val="autoZero"/>
        <c:auto val="1"/>
        <c:lblAlgn val="ctr"/>
        <c:lblOffset val="100"/>
        <c:noMultiLvlLbl val="0"/>
      </c:catAx>
      <c:valAx>
        <c:axId val="133322624"/>
        <c:scaling>
          <c:orientation val="minMax"/>
          <c:max val="1"/>
          <c:min val="0"/>
        </c:scaling>
        <c:delete val="1"/>
        <c:axPos val="t"/>
        <c:numFmt formatCode="###0%" sourceLinked="1"/>
        <c:majorTickMark val="out"/>
        <c:minorTickMark val="none"/>
        <c:tickLblPos val="none"/>
        <c:crossAx val="133321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045883785861049E-2"/>
          <c:y val="6.2474254692562584E-2"/>
          <c:w val="0.67812485507723042"/>
          <c:h val="0.66155941248439909"/>
        </c:manualLayout>
      </c:layout>
      <c:barChart>
        <c:barDir val="col"/>
        <c:grouping val="percentStacked"/>
        <c:varyColors val="0"/>
        <c:ser>
          <c:idx val="0"/>
          <c:order val="0"/>
          <c:tx>
            <c:strRef>
              <c:f>Arkusz1!$B$1</c:f>
              <c:strCache>
                <c:ptCount val="1"/>
                <c:pt idx="0">
                  <c:v>Zdecydowanie nie</c:v>
                </c:pt>
              </c:strCache>
            </c:strRef>
          </c:tx>
          <c:spPr>
            <a:solidFill>
              <a:schemeClr val="accent4">
                <a:lumMod val="75000"/>
              </a:schemeClr>
            </a:solidFill>
          </c:spPr>
          <c:invertIfNegative val="0"/>
          <c:dLbls>
            <c:numFmt formatCode="0%" sourceLinked="0"/>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Arkusz1!$B$2:$B$3</c:f>
              <c:numCache>
                <c:formatCode>###0%</c:formatCode>
                <c:ptCount val="2"/>
                <c:pt idx="0">
                  <c:v>0.13774597495527727</c:v>
                </c:pt>
                <c:pt idx="1">
                  <c:v>0.14931237721021612</c:v>
                </c:pt>
              </c:numCache>
            </c:numRef>
          </c:val>
          <c:extLst>
            <c:ext xmlns:c16="http://schemas.microsoft.com/office/drawing/2014/chart" uri="{C3380CC4-5D6E-409C-BE32-E72D297353CC}">
              <c16:uniqueId val="{00000000-8732-44C3-AAE3-6BE074463962}"/>
            </c:ext>
          </c:extLst>
        </c:ser>
        <c:ser>
          <c:idx val="1"/>
          <c:order val="1"/>
          <c:tx>
            <c:strRef>
              <c:f>Arkusz1!$C$1</c:f>
              <c:strCache>
                <c:ptCount val="1"/>
                <c:pt idx="0">
                  <c:v>Raczej nie</c:v>
                </c:pt>
              </c:strCache>
            </c:strRef>
          </c:tx>
          <c:spPr>
            <a:solidFill>
              <a:schemeClr val="accent4"/>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Arkusz1!$C$2:$C$3</c:f>
              <c:numCache>
                <c:formatCode>###0%</c:formatCode>
                <c:ptCount val="2"/>
                <c:pt idx="0">
                  <c:v>0.35599284436493739</c:v>
                </c:pt>
                <c:pt idx="1">
                  <c:v>0.26719056974459726</c:v>
                </c:pt>
              </c:numCache>
            </c:numRef>
          </c:val>
          <c:extLst>
            <c:ext xmlns:c16="http://schemas.microsoft.com/office/drawing/2014/chart" uri="{C3380CC4-5D6E-409C-BE32-E72D297353CC}">
              <c16:uniqueId val="{00000001-8732-44C3-AAE3-6BE074463962}"/>
            </c:ext>
          </c:extLst>
        </c:ser>
        <c:ser>
          <c:idx val="2"/>
          <c:order val="2"/>
          <c:tx>
            <c:strRef>
              <c:f>Arkusz1!$D$1</c:f>
              <c:strCache>
                <c:ptCount val="1"/>
                <c:pt idx="0">
                  <c:v>Ani tak, ani nie</c:v>
                </c:pt>
              </c:strCache>
            </c:strRef>
          </c:tx>
          <c:spPr>
            <a:solidFill>
              <a:schemeClr val="accent3">
                <a:lumMod val="60000"/>
                <a:lumOff val="40000"/>
              </a:schemeClr>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Arkusz1!$D$2:$D$3</c:f>
              <c:numCache>
                <c:formatCode>###0%</c:formatCode>
                <c:ptCount val="2"/>
                <c:pt idx="0">
                  <c:v>0.35957066189624326</c:v>
                </c:pt>
                <c:pt idx="1">
                  <c:v>0.35166994106090371</c:v>
                </c:pt>
              </c:numCache>
            </c:numRef>
          </c:val>
          <c:extLst>
            <c:ext xmlns:c16="http://schemas.microsoft.com/office/drawing/2014/chart" uri="{C3380CC4-5D6E-409C-BE32-E72D297353CC}">
              <c16:uniqueId val="{00000002-8732-44C3-AAE3-6BE074463962}"/>
            </c:ext>
          </c:extLst>
        </c:ser>
        <c:ser>
          <c:idx val="3"/>
          <c:order val="3"/>
          <c:tx>
            <c:strRef>
              <c:f>Arkusz1!$E$1</c:f>
              <c:strCache>
                <c:ptCount val="1"/>
                <c:pt idx="0">
                  <c:v>Raczej tak</c:v>
                </c:pt>
              </c:strCache>
            </c:strRef>
          </c:tx>
          <c:spPr>
            <a:solidFill>
              <a:srgbClr val="A5B592"/>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Arkusz1!$E$2:$E$3</c:f>
              <c:numCache>
                <c:formatCode>###0%</c:formatCode>
                <c:ptCount val="2"/>
                <c:pt idx="0">
                  <c:v>0.13953488372093023</c:v>
                </c:pt>
                <c:pt idx="1">
                  <c:v>0.21414538310412573</c:v>
                </c:pt>
              </c:numCache>
            </c:numRef>
          </c:val>
          <c:extLst>
            <c:ext xmlns:c16="http://schemas.microsoft.com/office/drawing/2014/chart" uri="{C3380CC4-5D6E-409C-BE32-E72D297353CC}">
              <c16:uniqueId val="{00000003-8732-44C3-AAE3-6BE074463962}"/>
            </c:ext>
          </c:extLst>
        </c:ser>
        <c:ser>
          <c:idx val="4"/>
          <c:order val="4"/>
          <c:tx>
            <c:strRef>
              <c:f>Arkusz1!$F$1</c:f>
              <c:strCache>
                <c:ptCount val="1"/>
                <c:pt idx="0">
                  <c:v>Zdecydowanie tak</c:v>
                </c:pt>
              </c:strCache>
            </c:strRef>
          </c:tx>
          <c:spPr>
            <a:solidFill>
              <a:srgbClr val="7D9263"/>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Arkusz1!$F$2:$F$3</c:f>
              <c:numCache>
                <c:formatCode>###0%</c:formatCode>
                <c:ptCount val="2"/>
                <c:pt idx="0">
                  <c:v>7.1556350626118068E-3</c:v>
                </c:pt>
                <c:pt idx="1">
                  <c:v>1.768172888015717E-2</c:v>
                </c:pt>
              </c:numCache>
            </c:numRef>
          </c:val>
          <c:extLst>
            <c:ext xmlns:c16="http://schemas.microsoft.com/office/drawing/2014/chart" uri="{C3380CC4-5D6E-409C-BE32-E72D297353CC}">
              <c16:uniqueId val="{00000004-8732-44C3-AAE3-6BE074463962}"/>
            </c:ext>
          </c:extLst>
        </c:ser>
        <c:dLbls>
          <c:showLegendKey val="0"/>
          <c:showVal val="0"/>
          <c:showCatName val="0"/>
          <c:showSerName val="0"/>
          <c:showPercent val="0"/>
          <c:showBubbleSize val="0"/>
        </c:dLbls>
        <c:gapWidth val="80"/>
        <c:overlap val="100"/>
        <c:axId val="129631744"/>
        <c:axId val="142503872"/>
      </c:barChart>
      <c:catAx>
        <c:axId val="129631744"/>
        <c:scaling>
          <c:orientation val="minMax"/>
        </c:scaling>
        <c:delete val="0"/>
        <c:axPos val="b"/>
        <c:numFmt formatCode="General" sourceLinked="0"/>
        <c:majorTickMark val="out"/>
        <c:minorTickMark val="none"/>
        <c:tickLblPos val="nextTo"/>
        <c:txPr>
          <a:bodyPr/>
          <a:lstStyle/>
          <a:p>
            <a:pPr>
              <a:defRPr sz="1100" b="0"/>
            </a:pPr>
            <a:endParaRPr lang="pl-PL"/>
          </a:p>
        </c:txPr>
        <c:crossAx val="142503872"/>
        <c:crosses val="autoZero"/>
        <c:auto val="1"/>
        <c:lblAlgn val="ctr"/>
        <c:lblOffset val="100"/>
        <c:noMultiLvlLbl val="0"/>
      </c:catAx>
      <c:valAx>
        <c:axId val="142503872"/>
        <c:scaling>
          <c:orientation val="minMax"/>
        </c:scaling>
        <c:delete val="1"/>
        <c:axPos val="r"/>
        <c:numFmt formatCode="0%" sourceLinked="1"/>
        <c:majorTickMark val="out"/>
        <c:minorTickMark val="none"/>
        <c:tickLblPos val="nextTo"/>
        <c:crossAx val="129631744"/>
        <c:crosses val="max"/>
        <c:crossBetween val="between"/>
      </c:valAx>
    </c:plotArea>
    <c:legend>
      <c:legendPos val="r"/>
      <c:layout>
        <c:manualLayout>
          <c:xMode val="edge"/>
          <c:yMode val="edge"/>
          <c:x val="0.68675640926731241"/>
          <c:y val="6.5254245072633443E-3"/>
          <c:w val="0.31324359073268765"/>
          <c:h val="0.74133960785923214"/>
        </c:manualLayout>
      </c:layout>
      <c:overlay val="0"/>
      <c:txPr>
        <a:bodyPr/>
        <a:lstStyle/>
        <a:p>
          <a:pPr>
            <a:defRPr sz="1050"/>
          </a:pPr>
          <a:endParaRPr lang="pl-PL"/>
        </a:p>
      </c:txPr>
    </c:legend>
    <c:plotVisOnly val="1"/>
    <c:dispBlanksAs val="gap"/>
    <c:showDLblsOverMax val="0"/>
  </c:chart>
  <c:txPr>
    <a:bodyPr/>
    <a:lstStyle/>
    <a:p>
      <a:pPr>
        <a:defRPr sz="1800"/>
      </a:pPr>
      <a:endParaRPr lang="pl-PL"/>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045883785861049E-2"/>
          <c:y val="6.2474254692562584E-2"/>
          <c:w val="0.67812485507723042"/>
          <c:h val="0.66155941248439909"/>
        </c:manualLayout>
      </c:layout>
      <c:barChart>
        <c:barDir val="col"/>
        <c:grouping val="percentStacked"/>
        <c:varyColors val="0"/>
        <c:ser>
          <c:idx val="0"/>
          <c:order val="0"/>
          <c:tx>
            <c:strRef>
              <c:f>Arkusz1!$B$1</c:f>
              <c:strCache>
                <c:ptCount val="1"/>
                <c:pt idx="0">
                  <c:v>Zdecydowanie nie</c:v>
                </c:pt>
              </c:strCache>
            </c:strRef>
          </c:tx>
          <c:spPr>
            <a:solidFill>
              <a:schemeClr val="accent4">
                <a:lumMod val="75000"/>
              </a:schemeClr>
            </a:solidFill>
          </c:spPr>
          <c:invertIfNegative val="0"/>
          <c:dLbls>
            <c:numFmt formatCode="0%" sourceLinked="0"/>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Arkusz1!$B$2:$B$3</c:f>
              <c:numCache>
                <c:formatCode>###0%</c:formatCode>
                <c:ptCount val="2"/>
                <c:pt idx="0">
                  <c:v>0.15205724508050089</c:v>
                </c:pt>
                <c:pt idx="1">
                  <c:v>0.14734774066797643</c:v>
                </c:pt>
              </c:numCache>
            </c:numRef>
          </c:val>
          <c:extLst>
            <c:ext xmlns:c16="http://schemas.microsoft.com/office/drawing/2014/chart" uri="{C3380CC4-5D6E-409C-BE32-E72D297353CC}">
              <c16:uniqueId val="{00000000-8732-44C3-AAE3-6BE074463962}"/>
            </c:ext>
          </c:extLst>
        </c:ser>
        <c:ser>
          <c:idx val="1"/>
          <c:order val="1"/>
          <c:tx>
            <c:strRef>
              <c:f>Arkusz1!$C$1</c:f>
              <c:strCache>
                <c:ptCount val="1"/>
                <c:pt idx="0">
                  <c:v>Raczej nie</c:v>
                </c:pt>
              </c:strCache>
            </c:strRef>
          </c:tx>
          <c:spPr>
            <a:solidFill>
              <a:schemeClr val="accent4"/>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Arkusz1!$C$2:$C$3</c:f>
              <c:numCache>
                <c:formatCode>###0%</c:formatCode>
                <c:ptCount val="2"/>
                <c:pt idx="0">
                  <c:v>0.28264758497316639</c:v>
                </c:pt>
                <c:pt idx="1">
                  <c:v>0.2593320235756385</c:v>
                </c:pt>
              </c:numCache>
            </c:numRef>
          </c:val>
          <c:extLst>
            <c:ext xmlns:c16="http://schemas.microsoft.com/office/drawing/2014/chart" uri="{C3380CC4-5D6E-409C-BE32-E72D297353CC}">
              <c16:uniqueId val="{00000001-8732-44C3-AAE3-6BE074463962}"/>
            </c:ext>
          </c:extLst>
        </c:ser>
        <c:ser>
          <c:idx val="2"/>
          <c:order val="2"/>
          <c:tx>
            <c:strRef>
              <c:f>Arkusz1!$D$1</c:f>
              <c:strCache>
                <c:ptCount val="1"/>
                <c:pt idx="0">
                  <c:v>Ani tak, ani nie</c:v>
                </c:pt>
              </c:strCache>
            </c:strRef>
          </c:tx>
          <c:spPr>
            <a:solidFill>
              <a:srgbClr val="F1D77F"/>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Arkusz1!$D$2:$D$3</c:f>
              <c:numCache>
                <c:formatCode>###0%</c:formatCode>
                <c:ptCount val="2"/>
                <c:pt idx="0">
                  <c:v>0.35778175313059035</c:v>
                </c:pt>
                <c:pt idx="1">
                  <c:v>0.35166994106090371</c:v>
                </c:pt>
              </c:numCache>
            </c:numRef>
          </c:val>
          <c:extLst>
            <c:ext xmlns:c16="http://schemas.microsoft.com/office/drawing/2014/chart" uri="{C3380CC4-5D6E-409C-BE32-E72D297353CC}">
              <c16:uniqueId val="{00000002-8732-44C3-AAE3-6BE074463962}"/>
            </c:ext>
          </c:extLst>
        </c:ser>
        <c:ser>
          <c:idx val="3"/>
          <c:order val="3"/>
          <c:tx>
            <c:strRef>
              <c:f>Arkusz1!$E$1</c:f>
              <c:strCache>
                <c:ptCount val="1"/>
                <c:pt idx="0">
                  <c:v>Raczej tak</c:v>
                </c:pt>
              </c:strCache>
            </c:strRef>
          </c:tx>
          <c:spPr>
            <a:solidFill>
              <a:srgbClr val="A5B592"/>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Arkusz1!$E$2:$E$3</c:f>
              <c:numCache>
                <c:formatCode>###0%</c:formatCode>
                <c:ptCount val="2"/>
                <c:pt idx="0">
                  <c:v>0.1967799642218247</c:v>
                </c:pt>
                <c:pt idx="1">
                  <c:v>0.2337917485265226</c:v>
                </c:pt>
              </c:numCache>
            </c:numRef>
          </c:val>
          <c:extLst>
            <c:ext xmlns:c16="http://schemas.microsoft.com/office/drawing/2014/chart" uri="{C3380CC4-5D6E-409C-BE32-E72D297353CC}">
              <c16:uniqueId val="{00000003-8732-44C3-AAE3-6BE074463962}"/>
            </c:ext>
          </c:extLst>
        </c:ser>
        <c:ser>
          <c:idx val="4"/>
          <c:order val="4"/>
          <c:tx>
            <c:strRef>
              <c:f>Arkusz1!$F$1</c:f>
              <c:strCache>
                <c:ptCount val="1"/>
                <c:pt idx="0">
                  <c:v>Zdecydowanie tak</c:v>
                </c:pt>
              </c:strCache>
            </c:strRef>
          </c:tx>
          <c:spPr>
            <a:solidFill>
              <a:srgbClr val="7D9263"/>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Arkusz1!$F$2:$F$3</c:f>
              <c:numCache>
                <c:formatCode>###0%</c:formatCode>
                <c:ptCount val="2"/>
                <c:pt idx="0">
                  <c:v>1.0733452593917709E-2</c:v>
                </c:pt>
                <c:pt idx="1">
                  <c:v>7.8585461689587421E-3</c:v>
                </c:pt>
              </c:numCache>
            </c:numRef>
          </c:val>
          <c:extLst>
            <c:ext xmlns:c16="http://schemas.microsoft.com/office/drawing/2014/chart" uri="{C3380CC4-5D6E-409C-BE32-E72D297353CC}">
              <c16:uniqueId val="{00000004-8732-44C3-AAE3-6BE074463962}"/>
            </c:ext>
          </c:extLst>
        </c:ser>
        <c:dLbls>
          <c:showLegendKey val="0"/>
          <c:showVal val="0"/>
          <c:showCatName val="0"/>
          <c:showSerName val="0"/>
          <c:showPercent val="0"/>
          <c:showBubbleSize val="0"/>
        </c:dLbls>
        <c:gapWidth val="80"/>
        <c:overlap val="100"/>
        <c:axId val="129631744"/>
        <c:axId val="142503872"/>
      </c:barChart>
      <c:catAx>
        <c:axId val="129631744"/>
        <c:scaling>
          <c:orientation val="minMax"/>
        </c:scaling>
        <c:delete val="0"/>
        <c:axPos val="b"/>
        <c:numFmt formatCode="General" sourceLinked="0"/>
        <c:majorTickMark val="out"/>
        <c:minorTickMark val="none"/>
        <c:tickLblPos val="nextTo"/>
        <c:txPr>
          <a:bodyPr/>
          <a:lstStyle/>
          <a:p>
            <a:pPr>
              <a:defRPr sz="1100" b="0"/>
            </a:pPr>
            <a:endParaRPr lang="pl-PL"/>
          </a:p>
        </c:txPr>
        <c:crossAx val="142503872"/>
        <c:crosses val="autoZero"/>
        <c:auto val="1"/>
        <c:lblAlgn val="ctr"/>
        <c:lblOffset val="100"/>
        <c:noMultiLvlLbl val="0"/>
      </c:catAx>
      <c:valAx>
        <c:axId val="142503872"/>
        <c:scaling>
          <c:orientation val="minMax"/>
        </c:scaling>
        <c:delete val="1"/>
        <c:axPos val="r"/>
        <c:numFmt formatCode="0%" sourceLinked="1"/>
        <c:majorTickMark val="out"/>
        <c:minorTickMark val="none"/>
        <c:tickLblPos val="nextTo"/>
        <c:crossAx val="129631744"/>
        <c:crosses val="max"/>
        <c:crossBetween val="between"/>
      </c:valAx>
    </c:plotArea>
    <c:plotVisOnly val="1"/>
    <c:dispBlanksAs val="gap"/>
    <c:showDLblsOverMax val="0"/>
  </c:chart>
  <c:txPr>
    <a:bodyPr/>
    <a:lstStyle/>
    <a:p>
      <a:pPr>
        <a:defRPr sz="1800"/>
      </a:pPr>
      <a:endParaRPr lang="pl-PL"/>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045883785861049E-2"/>
          <c:y val="6.2474254692562584E-2"/>
          <c:w val="0.67812485507723042"/>
          <c:h val="0.66155941248439909"/>
        </c:manualLayout>
      </c:layout>
      <c:barChart>
        <c:barDir val="col"/>
        <c:grouping val="percentStacked"/>
        <c:varyColors val="0"/>
        <c:ser>
          <c:idx val="0"/>
          <c:order val="0"/>
          <c:tx>
            <c:strRef>
              <c:f>Arkusz1!$B$1</c:f>
              <c:strCache>
                <c:ptCount val="1"/>
                <c:pt idx="0">
                  <c:v>Zdecydowanie nie</c:v>
                </c:pt>
              </c:strCache>
            </c:strRef>
          </c:tx>
          <c:spPr>
            <a:solidFill>
              <a:schemeClr val="accent4">
                <a:lumMod val="75000"/>
              </a:schemeClr>
            </a:solidFill>
          </c:spPr>
          <c:invertIfNegative val="0"/>
          <c:dLbls>
            <c:numFmt formatCode="0%" sourceLinked="0"/>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Arkusz1!$B$2:$B$3</c:f>
              <c:numCache>
                <c:formatCode>###0%</c:formatCode>
                <c:ptCount val="2"/>
                <c:pt idx="0">
                  <c:v>4.725897920604915E-2</c:v>
                </c:pt>
                <c:pt idx="1">
                  <c:v>7.9777365491651209E-2</c:v>
                </c:pt>
              </c:numCache>
            </c:numRef>
          </c:val>
          <c:extLst>
            <c:ext xmlns:c16="http://schemas.microsoft.com/office/drawing/2014/chart" uri="{C3380CC4-5D6E-409C-BE32-E72D297353CC}">
              <c16:uniqueId val="{00000000-8732-44C3-AAE3-6BE074463962}"/>
            </c:ext>
          </c:extLst>
        </c:ser>
        <c:ser>
          <c:idx val="1"/>
          <c:order val="1"/>
          <c:tx>
            <c:strRef>
              <c:f>Arkusz1!$C$1</c:f>
              <c:strCache>
                <c:ptCount val="1"/>
                <c:pt idx="0">
                  <c:v>Raczej nie</c:v>
                </c:pt>
              </c:strCache>
            </c:strRef>
          </c:tx>
          <c:spPr>
            <a:solidFill>
              <a:schemeClr val="accent4"/>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Arkusz1!$C$2:$C$3</c:f>
              <c:numCache>
                <c:formatCode>###0%</c:formatCode>
                <c:ptCount val="2"/>
                <c:pt idx="0">
                  <c:v>0.13988657844990549</c:v>
                </c:pt>
                <c:pt idx="1">
                  <c:v>0.14842300556586271</c:v>
                </c:pt>
              </c:numCache>
            </c:numRef>
          </c:val>
          <c:extLst>
            <c:ext xmlns:c16="http://schemas.microsoft.com/office/drawing/2014/chart" uri="{C3380CC4-5D6E-409C-BE32-E72D297353CC}">
              <c16:uniqueId val="{00000001-8732-44C3-AAE3-6BE074463962}"/>
            </c:ext>
          </c:extLst>
        </c:ser>
        <c:ser>
          <c:idx val="2"/>
          <c:order val="2"/>
          <c:tx>
            <c:strRef>
              <c:f>Arkusz1!$D$1</c:f>
              <c:strCache>
                <c:ptCount val="1"/>
                <c:pt idx="0">
                  <c:v>Ani tak, ani nie</c:v>
                </c:pt>
              </c:strCache>
            </c:strRef>
          </c:tx>
          <c:spPr>
            <a:solidFill>
              <a:schemeClr val="accent3">
                <a:lumMod val="60000"/>
                <a:lumOff val="40000"/>
              </a:schemeClr>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Arkusz1!$D$2:$D$3</c:f>
              <c:numCache>
                <c:formatCode>###0%</c:formatCode>
                <c:ptCount val="2"/>
                <c:pt idx="0">
                  <c:v>0.58412098298676751</c:v>
                </c:pt>
                <c:pt idx="1">
                  <c:v>0.56029684601113172</c:v>
                </c:pt>
              </c:numCache>
            </c:numRef>
          </c:val>
          <c:extLst>
            <c:ext xmlns:c16="http://schemas.microsoft.com/office/drawing/2014/chart" uri="{C3380CC4-5D6E-409C-BE32-E72D297353CC}">
              <c16:uniqueId val="{00000002-8732-44C3-AAE3-6BE074463962}"/>
            </c:ext>
          </c:extLst>
        </c:ser>
        <c:ser>
          <c:idx val="3"/>
          <c:order val="3"/>
          <c:tx>
            <c:strRef>
              <c:f>Arkusz1!$E$1</c:f>
              <c:strCache>
                <c:ptCount val="1"/>
                <c:pt idx="0">
                  <c:v>Raczej tak</c:v>
                </c:pt>
              </c:strCache>
            </c:strRef>
          </c:tx>
          <c:spPr>
            <a:solidFill>
              <a:srgbClr val="A5B592"/>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Arkusz1!$E$2:$E$3</c:f>
              <c:numCache>
                <c:formatCode>###0%</c:formatCode>
                <c:ptCount val="2"/>
                <c:pt idx="0">
                  <c:v>0.16068052930056712</c:v>
                </c:pt>
                <c:pt idx="1">
                  <c:v>0.16326530612244899</c:v>
                </c:pt>
              </c:numCache>
            </c:numRef>
          </c:val>
          <c:extLst>
            <c:ext xmlns:c16="http://schemas.microsoft.com/office/drawing/2014/chart" uri="{C3380CC4-5D6E-409C-BE32-E72D297353CC}">
              <c16:uniqueId val="{00000003-8732-44C3-AAE3-6BE074463962}"/>
            </c:ext>
          </c:extLst>
        </c:ser>
        <c:ser>
          <c:idx val="4"/>
          <c:order val="4"/>
          <c:tx>
            <c:strRef>
              <c:f>Arkusz1!$F$1</c:f>
              <c:strCache>
                <c:ptCount val="1"/>
                <c:pt idx="0">
                  <c:v>Zdecydowanie tak</c:v>
                </c:pt>
              </c:strCache>
            </c:strRef>
          </c:tx>
          <c:spPr>
            <a:solidFill>
              <a:srgbClr val="7D9263"/>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Arkusz1!$F$2:$F$3</c:f>
              <c:numCache>
                <c:formatCode>###0%</c:formatCode>
                <c:ptCount val="2"/>
                <c:pt idx="0">
                  <c:v>6.8052930056710773E-2</c:v>
                </c:pt>
                <c:pt idx="1">
                  <c:v>4.8237476808905375E-2</c:v>
                </c:pt>
              </c:numCache>
            </c:numRef>
          </c:val>
          <c:extLst>
            <c:ext xmlns:c16="http://schemas.microsoft.com/office/drawing/2014/chart" uri="{C3380CC4-5D6E-409C-BE32-E72D297353CC}">
              <c16:uniqueId val="{00000004-8732-44C3-AAE3-6BE074463962}"/>
            </c:ext>
          </c:extLst>
        </c:ser>
        <c:dLbls>
          <c:showLegendKey val="0"/>
          <c:showVal val="0"/>
          <c:showCatName val="0"/>
          <c:showSerName val="0"/>
          <c:showPercent val="0"/>
          <c:showBubbleSize val="0"/>
        </c:dLbls>
        <c:gapWidth val="80"/>
        <c:overlap val="100"/>
        <c:axId val="129631744"/>
        <c:axId val="142503872"/>
      </c:barChart>
      <c:catAx>
        <c:axId val="129631744"/>
        <c:scaling>
          <c:orientation val="minMax"/>
        </c:scaling>
        <c:delete val="0"/>
        <c:axPos val="b"/>
        <c:numFmt formatCode="General" sourceLinked="0"/>
        <c:majorTickMark val="out"/>
        <c:minorTickMark val="none"/>
        <c:tickLblPos val="nextTo"/>
        <c:txPr>
          <a:bodyPr/>
          <a:lstStyle/>
          <a:p>
            <a:pPr>
              <a:defRPr sz="1100" b="0"/>
            </a:pPr>
            <a:endParaRPr lang="pl-PL"/>
          </a:p>
        </c:txPr>
        <c:crossAx val="142503872"/>
        <c:crosses val="autoZero"/>
        <c:auto val="1"/>
        <c:lblAlgn val="ctr"/>
        <c:lblOffset val="100"/>
        <c:noMultiLvlLbl val="0"/>
      </c:catAx>
      <c:valAx>
        <c:axId val="142503872"/>
        <c:scaling>
          <c:orientation val="minMax"/>
        </c:scaling>
        <c:delete val="1"/>
        <c:axPos val="r"/>
        <c:numFmt formatCode="0%" sourceLinked="1"/>
        <c:majorTickMark val="out"/>
        <c:minorTickMark val="none"/>
        <c:tickLblPos val="nextTo"/>
        <c:crossAx val="129631744"/>
        <c:crosses val="max"/>
        <c:crossBetween val="between"/>
      </c:valAx>
    </c:plotArea>
    <c:legend>
      <c:legendPos val="r"/>
      <c:layout>
        <c:manualLayout>
          <c:xMode val="edge"/>
          <c:yMode val="edge"/>
          <c:x val="0.68675640926731241"/>
          <c:y val="6.5254245072633443E-3"/>
          <c:w val="0.31324359073268765"/>
          <c:h val="0.74133960785923214"/>
        </c:manualLayout>
      </c:layout>
      <c:overlay val="0"/>
      <c:txPr>
        <a:bodyPr/>
        <a:lstStyle/>
        <a:p>
          <a:pPr>
            <a:defRPr sz="1050"/>
          </a:pPr>
          <a:endParaRPr lang="pl-PL"/>
        </a:p>
      </c:txPr>
    </c:legend>
    <c:plotVisOnly val="1"/>
    <c:dispBlanksAs val="gap"/>
    <c:showDLblsOverMax val="0"/>
  </c:chart>
  <c:txPr>
    <a:bodyPr/>
    <a:lstStyle/>
    <a:p>
      <a:pPr>
        <a:defRPr sz="1800"/>
      </a:pPr>
      <a:endParaRPr lang="pl-PL"/>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045883785861049E-2"/>
          <c:y val="6.2474254692562584E-2"/>
          <c:w val="0.67812485507723042"/>
          <c:h val="0.66155941248439909"/>
        </c:manualLayout>
      </c:layout>
      <c:barChart>
        <c:barDir val="col"/>
        <c:grouping val="percentStacked"/>
        <c:varyColors val="0"/>
        <c:ser>
          <c:idx val="0"/>
          <c:order val="0"/>
          <c:tx>
            <c:strRef>
              <c:f>Arkusz1!$B$1</c:f>
              <c:strCache>
                <c:ptCount val="1"/>
                <c:pt idx="0">
                  <c:v>Zdecydowanie nie</c:v>
                </c:pt>
              </c:strCache>
            </c:strRef>
          </c:tx>
          <c:spPr>
            <a:solidFill>
              <a:srgbClr val="B55475"/>
            </a:solidFill>
          </c:spPr>
          <c:invertIfNegative val="0"/>
          <c:dLbls>
            <c:numFmt formatCode="0%" sourceLinked="0"/>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Arkusz1!$B$2:$B$3</c:f>
              <c:numCache>
                <c:formatCode>###0%</c:formatCode>
                <c:ptCount val="2"/>
                <c:pt idx="0">
                  <c:v>2.2684310018903597E-2</c:v>
                </c:pt>
                <c:pt idx="1">
                  <c:v>9.2764378478664186E-2</c:v>
                </c:pt>
              </c:numCache>
            </c:numRef>
          </c:val>
          <c:extLst>
            <c:ext xmlns:c16="http://schemas.microsoft.com/office/drawing/2014/chart" uri="{C3380CC4-5D6E-409C-BE32-E72D297353CC}">
              <c16:uniqueId val="{00000000-8732-44C3-AAE3-6BE074463962}"/>
            </c:ext>
          </c:extLst>
        </c:ser>
        <c:ser>
          <c:idx val="1"/>
          <c:order val="1"/>
          <c:tx>
            <c:strRef>
              <c:f>Arkusz1!$C$1</c:f>
              <c:strCache>
                <c:ptCount val="1"/>
                <c:pt idx="0">
                  <c:v>Raczej nie</c:v>
                </c:pt>
              </c:strCache>
            </c:strRef>
          </c:tx>
          <c:spPr>
            <a:solidFill>
              <a:srgbClr val="D092A7"/>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Arkusz1!$C$2:$C$3</c:f>
              <c:numCache>
                <c:formatCode>###0%</c:formatCode>
                <c:ptCount val="2"/>
                <c:pt idx="0">
                  <c:v>8.8846880907372403E-2</c:v>
                </c:pt>
                <c:pt idx="1">
                  <c:v>0.16883116883116883</c:v>
                </c:pt>
              </c:numCache>
            </c:numRef>
          </c:val>
          <c:extLst>
            <c:ext xmlns:c16="http://schemas.microsoft.com/office/drawing/2014/chart" uri="{C3380CC4-5D6E-409C-BE32-E72D297353CC}">
              <c16:uniqueId val="{00000001-8732-44C3-AAE3-6BE074463962}"/>
            </c:ext>
          </c:extLst>
        </c:ser>
        <c:ser>
          <c:idx val="2"/>
          <c:order val="2"/>
          <c:tx>
            <c:strRef>
              <c:f>Arkusz1!$D$1</c:f>
              <c:strCache>
                <c:ptCount val="1"/>
                <c:pt idx="0">
                  <c:v>Ani tak, ani nie</c:v>
                </c:pt>
              </c:strCache>
            </c:strRef>
          </c:tx>
          <c:spPr>
            <a:solidFill>
              <a:schemeClr val="accent3">
                <a:lumMod val="60000"/>
                <a:lumOff val="40000"/>
              </a:schemeClr>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Arkusz1!$D$2:$D$3</c:f>
              <c:numCache>
                <c:formatCode>###0%</c:formatCode>
                <c:ptCount val="2"/>
                <c:pt idx="0">
                  <c:v>0.23440453686200377</c:v>
                </c:pt>
                <c:pt idx="1">
                  <c:v>0.33209647495361788</c:v>
                </c:pt>
              </c:numCache>
            </c:numRef>
          </c:val>
          <c:extLst>
            <c:ext xmlns:c16="http://schemas.microsoft.com/office/drawing/2014/chart" uri="{C3380CC4-5D6E-409C-BE32-E72D297353CC}">
              <c16:uniqueId val="{00000002-8732-44C3-AAE3-6BE074463962}"/>
            </c:ext>
          </c:extLst>
        </c:ser>
        <c:ser>
          <c:idx val="3"/>
          <c:order val="3"/>
          <c:tx>
            <c:strRef>
              <c:f>Arkusz1!$E$1</c:f>
              <c:strCache>
                <c:ptCount val="1"/>
                <c:pt idx="0">
                  <c:v>Raczej tak</c:v>
                </c:pt>
              </c:strCache>
            </c:strRef>
          </c:tx>
          <c:spPr>
            <a:solidFill>
              <a:srgbClr val="A5B592"/>
            </a:solidFill>
          </c:spPr>
          <c:invertIfNegative val="0"/>
          <c:dLbls>
            <c:spPr>
              <a:noFill/>
              <a:ln>
                <a:noFill/>
              </a:ln>
              <a:effectLst/>
            </c:spPr>
            <c:txPr>
              <a:bodyPr/>
              <a:lstStyle/>
              <a:p>
                <a:pPr>
                  <a:defRPr sz="1200" b="1">
                    <a:solidFill>
                      <a:schemeClr val="bg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Arkusz1!$E$2:$E$3</c:f>
              <c:numCache>
                <c:formatCode>###0%</c:formatCode>
                <c:ptCount val="2"/>
                <c:pt idx="0">
                  <c:v>0.49905482041587901</c:v>
                </c:pt>
                <c:pt idx="1">
                  <c:v>0.35250463821892386</c:v>
                </c:pt>
              </c:numCache>
            </c:numRef>
          </c:val>
          <c:extLst>
            <c:ext xmlns:c16="http://schemas.microsoft.com/office/drawing/2014/chart" uri="{C3380CC4-5D6E-409C-BE32-E72D297353CC}">
              <c16:uniqueId val="{00000003-8732-44C3-AAE3-6BE074463962}"/>
            </c:ext>
          </c:extLst>
        </c:ser>
        <c:ser>
          <c:idx val="4"/>
          <c:order val="4"/>
          <c:tx>
            <c:strRef>
              <c:f>Arkusz1!$F$1</c:f>
              <c:strCache>
                <c:ptCount val="1"/>
                <c:pt idx="0">
                  <c:v>Zdecydowanie tak</c:v>
                </c:pt>
              </c:strCache>
            </c:strRef>
          </c:tx>
          <c:spPr>
            <a:solidFill>
              <a:srgbClr val="7D9263"/>
            </a:solidFill>
          </c:spPr>
          <c:invertIfNegative val="0"/>
          <c:dLbls>
            <c:spPr>
              <a:noFill/>
              <a:ln>
                <a:noFill/>
              </a:ln>
              <a:effectLst/>
            </c:spPr>
            <c:txPr>
              <a:bodyPr/>
              <a:lstStyle/>
              <a:p>
                <a:pPr>
                  <a:defRPr sz="1200" b="1">
                    <a:solidFill>
                      <a:schemeClr val="tx1"/>
                    </a:solidFill>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Arkusz1!$A$2:$A$3</c:f>
              <c:strCache>
                <c:ptCount val="2"/>
                <c:pt idx="0">
                  <c:v>TEKST
N=559</c:v>
                </c:pt>
                <c:pt idx="1">
                  <c:v>INFOGRAFIKA
N=509</c:v>
                </c:pt>
              </c:strCache>
            </c:strRef>
          </c:cat>
          <c:val>
            <c:numRef>
              <c:f>Arkusz1!$F$2:$F$3</c:f>
              <c:numCache>
                <c:formatCode>###0%</c:formatCode>
                <c:ptCount val="2"/>
                <c:pt idx="0">
                  <c:v>0.15500945179584122</c:v>
                </c:pt>
                <c:pt idx="1">
                  <c:v>5.3803339517625233E-2</c:v>
                </c:pt>
              </c:numCache>
            </c:numRef>
          </c:val>
          <c:extLst>
            <c:ext xmlns:c16="http://schemas.microsoft.com/office/drawing/2014/chart" uri="{C3380CC4-5D6E-409C-BE32-E72D297353CC}">
              <c16:uniqueId val="{00000004-8732-44C3-AAE3-6BE074463962}"/>
            </c:ext>
          </c:extLst>
        </c:ser>
        <c:dLbls>
          <c:showLegendKey val="0"/>
          <c:showVal val="0"/>
          <c:showCatName val="0"/>
          <c:showSerName val="0"/>
          <c:showPercent val="0"/>
          <c:showBubbleSize val="0"/>
        </c:dLbls>
        <c:gapWidth val="80"/>
        <c:overlap val="100"/>
        <c:axId val="129631744"/>
        <c:axId val="142503872"/>
      </c:barChart>
      <c:catAx>
        <c:axId val="129631744"/>
        <c:scaling>
          <c:orientation val="minMax"/>
        </c:scaling>
        <c:delete val="0"/>
        <c:axPos val="b"/>
        <c:numFmt formatCode="General" sourceLinked="0"/>
        <c:majorTickMark val="out"/>
        <c:minorTickMark val="none"/>
        <c:tickLblPos val="nextTo"/>
        <c:txPr>
          <a:bodyPr/>
          <a:lstStyle/>
          <a:p>
            <a:pPr>
              <a:defRPr sz="1100" b="0"/>
            </a:pPr>
            <a:endParaRPr lang="pl-PL"/>
          </a:p>
        </c:txPr>
        <c:crossAx val="142503872"/>
        <c:crosses val="autoZero"/>
        <c:auto val="1"/>
        <c:lblAlgn val="ctr"/>
        <c:lblOffset val="100"/>
        <c:noMultiLvlLbl val="0"/>
      </c:catAx>
      <c:valAx>
        <c:axId val="142503872"/>
        <c:scaling>
          <c:orientation val="minMax"/>
        </c:scaling>
        <c:delete val="1"/>
        <c:axPos val="r"/>
        <c:numFmt formatCode="0%" sourceLinked="1"/>
        <c:majorTickMark val="out"/>
        <c:minorTickMark val="none"/>
        <c:tickLblPos val="nextTo"/>
        <c:crossAx val="129631744"/>
        <c:crosses val="max"/>
        <c:crossBetween val="between"/>
      </c:valAx>
    </c:plotArea>
    <c:plotVisOnly val="1"/>
    <c:dispBlanksAs val="gap"/>
    <c:showDLblsOverMax val="0"/>
  </c:chart>
  <c:txPr>
    <a:bodyPr/>
    <a:lstStyle/>
    <a:p>
      <a:pPr>
        <a:defRPr sz="1800"/>
      </a:pPr>
      <a:endParaRPr lang="pl-P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455440199853268"/>
          <c:y val="2.5781248414047456E-2"/>
          <c:w val="0.3574380075440734"/>
          <c:h val="0.96194944233761637"/>
        </c:manualLayout>
      </c:layout>
      <c:barChart>
        <c:barDir val="bar"/>
        <c:grouping val="clustered"/>
        <c:varyColors val="0"/>
        <c:ser>
          <c:idx val="0"/>
          <c:order val="0"/>
          <c:tx>
            <c:strRef>
              <c:f>Arkusz1!$B$1</c:f>
              <c:strCache>
                <c:ptCount val="1"/>
                <c:pt idx="0">
                  <c:v>Kolumna3</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dolnośląskie</c:v>
                </c:pt>
                <c:pt idx="1">
                  <c:v>kujawsko – pomorskie</c:v>
                </c:pt>
                <c:pt idx="2">
                  <c:v>lubelskie</c:v>
                </c:pt>
                <c:pt idx="3">
                  <c:v>lubuskie</c:v>
                </c:pt>
                <c:pt idx="4">
                  <c:v>łódzkie</c:v>
                </c:pt>
                <c:pt idx="5">
                  <c:v>małopolskie</c:v>
                </c:pt>
                <c:pt idx="6">
                  <c:v>mazowieckie</c:v>
                </c:pt>
                <c:pt idx="7">
                  <c:v>opolskie</c:v>
                </c:pt>
                <c:pt idx="8">
                  <c:v>podkarpackie</c:v>
                </c:pt>
                <c:pt idx="9">
                  <c:v>podlaskie</c:v>
                </c:pt>
                <c:pt idx="10">
                  <c:v>pomorskie</c:v>
                </c:pt>
                <c:pt idx="11">
                  <c:v>śląskie</c:v>
                </c:pt>
                <c:pt idx="12">
                  <c:v>świętokrzyskie</c:v>
                </c:pt>
                <c:pt idx="13">
                  <c:v>warmińsko – mazurskie</c:v>
                </c:pt>
                <c:pt idx="14">
                  <c:v>wielkopolskie</c:v>
                </c:pt>
                <c:pt idx="15">
                  <c:v>zachodniopomorskie</c:v>
                </c:pt>
              </c:strCache>
            </c:strRef>
          </c:cat>
          <c:val>
            <c:numRef>
              <c:f>Arkusz1!$B$2:$B$17</c:f>
              <c:numCache>
                <c:formatCode>###0%</c:formatCode>
                <c:ptCount val="16"/>
                <c:pt idx="0">
                  <c:v>5.1400000000000001E-2</c:v>
                </c:pt>
                <c:pt idx="1">
                  <c:v>7.0199999999999999E-2</c:v>
                </c:pt>
                <c:pt idx="2">
                  <c:v>5.4300000000000001E-2</c:v>
                </c:pt>
                <c:pt idx="3">
                  <c:v>1.9599999999999999E-2</c:v>
                </c:pt>
                <c:pt idx="4">
                  <c:v>5.7099999999999998E-2</c:v>
                </c:pt>
                <c:pt idx="5">
                  <c:v>7.2999999999999995E-2</c:v>
                </c:pt>
                <c:pt idx="6">
                  <c:v>0.1704</c:v>
                </c:pt>
                <c:pt idx="7">
                  <c:v>2.8000000000000001E-2</c:v>
                </c:pt>
                <c:pt idx="8">
                  <c:v>6.9199999999999998E-2</c:v>
                </c:pt>
                <c:pt idx="9">
                  <c:v>0.04</c:v>
                </c:pt>
                <c:pt idx="10">
                  <c:v>5.33E-2</c:v>
                </c:pt>
                <c:pt idx="11">
                  <c:v>0.11700000000000001</c:v>
                </c:pt>
                <c:pt idx="12">
                  <c:v>4.02E-2</c:v>
                </c:pt>
                <c:pt idx="13">
                  <c:v>4.02E-2</c:v>
                </c:pt>
                <c:pt idx="14">
                  <c:v>8.7999999999999995E-2</c:v>
                </c:pt>
                <c:pt idx="15">
                  <c:v>3.27E-2</c:v>
                </c:pt>
              </c:numCache>
            </c:numRef>
          </c:val>
          <c:extLst>
            <c:ext xmlns:c16="http://schemas.microsoft.com/office/drawing/2014/chart" uri="{C3380CC4-5D6E-409C-BE32-E72D297353CC}">
              <c16:uniqueId val="{00000000-387B-4440-A5D1-B5604AD37CA5}"/>
            </c:ext>
          </c:extLst>
        </c:ser>
        <c:dLbls>
          <c:showLegendKey val="0"/>
          <c:showVal val="0"/>
          <c:showCatName val="0"/>
          <c:showSerName val="0"/>
          <c:showPercent val="0"/>
          <c:showBubbleSize val="0"/>
        </c:dLbls>
        <c:gapWidth val="150"/>
        <c:axId val="139492736"/>
        <c:axId val="139806592"/>
      </c:barChart>
      <c:catAx>
        <c:axId val="139492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pl-PL"/>
          </a:p>
        </c:txPr>
        <c:crossAx val="139806592"/>
        <c:crosses val="autoZero"/>
        <c:auto val="1"/>
        <c:lblAlgn val="ctr"/>
        <c:lblOffset val="100"/>
        <c:noMultiLvlLbl val="0"/>
      </c:catAx>
      <c:valAx>
        <c:axId val="139806592"/>
        <c:scaling>
          <c:orientation val="minMax"/>
          <c:max val="1"/>
          <c:min val="0"/>
        </c:scaling>
        <c:delete val="1"/>
        <c:axPos val="t"/>
        <c:numFmt formatCode="###0%" sourceLinked="1"/>
        <c:majorTickMark val="out"/>
        <c:minorTickMark val="none"/>
        <c:tickLblPos val="none"/>
        <c:crossAx val="13949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142298187809055E-2"/>
          <c:y val="7.9443079941852512E-2"/>
          <c:w val="0.85330977267248098"/>
          <c:h val="0.85966536843153962"/>
        </c:manualLayout>
      </c:layout>
      <c:doughnutChart>
        <c:varyColors val="1"/>
        <c:ser>
          <c:idx val="0"/>
          <c:order val="0"/>
          <c:spPr>
            <a:solidFill>
              <a:srgbClr val="BCCBA2"/>
            </a:solidFill>
          </c:spPr>
          <c:dPt>
            <c:idx val="0"/>
            <c:bubble3D val="0"/>
            <c:spPr>
              <a:solidFill>
                <a:srgbClr val="3C7483"/>
              </a:solidFill>
              <a:ln>
                <a:noFill/>
              </a:ln>
            </c:spPr>
            <c:extLst>
              <c:ext xmlns:c16="http://schemas.microsoft.com/office/drawing/2014/chart" uri="{C3380CC4-5D6E-409C-BE32-E72D297353CC}">
                <c16:uniqueId val="{00000001-DCD3-474D-B773-162EFBA01A3D}"/>
              </c:ext>
            </c:extLst>
          </c:dPt>
          <c:dPt>
            <c:idx val="1"/>
            <c:bubble3D val="0"/>
            <c:spPr>
              <a:solidFill>
                <a:schemeClr val="bg1">
                  <a:lumMod val="85000"/>
                </a:schemeClr>
              </a:solidFill>
              <a:ln w="19050">
                <a:noFill/>
              </a:ln>
            </c:spPr>
            <c:extLst>
              <c:ext xmlns:c16="http://schemas.microsoft.com/office/drawing/2014/chart" uri="{C3380CC4-5D6E-409C-BE32-E72D297353CC}">
                <c16:uniqueId val="{00000003-DCD3-474D-B773-162EFBA01A3D}"/>
              </c:ext>
            </c:extLst>
          </c:dPt>
          <c:dLbls>
            <c:dLbl>
              <c:idx val="0"/>
              <c:layout>
                <c:manualLayout>
                  <c:x val="3.5118088851003405E-2"/>
                  <c:y val="-5.7636199058441084E-2"/>
                </c:manualLayout>
              </c:layout>
              <c:spPr>
                <a:noFill/>
                <a:ln>
                  <a:noFill/>
                </a:ln>
                <a:effectLst/>
              </c:spPr>
              <c:txPr>
                <a:bodyPr anchorCtr="0"/>
                <a:lstStyle/>
                <a:p>
                  <a:pPr algn="ctr">
                    <a:defRPr lang="en-US" sz="1100" b="1"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0.28350601402061409"/>
                      <c:h val="0.1919043542409854"/>
                    </c:manualLayout>
                  </c15:layout>
                </c:ext>
                <c:ext xmlns:c16="http://schemas.microsoft.com/office/drawing/2014/chart" uri="{C3380CC4-5D6E-409C-BE32-E72D297353CC}">
                  <c16:uniqueId val="{00000001-DCD3-474D-B773-162EFBA01A3D}"/>
                </c:ext>
              </c:extLst>
            </c:dLbl>
            <c:dLbl>
              <c:idx val="1"/>
              <c:layout>
                <c:manualLayout>
                  <c:x val="-3.8009470771564052E-2"/>
                  <c:y val="0.23376561505223931"/>
                </c:manualLayout>
              </c:layout>
              <c:showLegendKey val="0"/>
              <c:showVal val="1"/>
              <c:showCatName val="0"/>
              <c:showSerName val="0"/>
              <c:showPercent val="0"/>
              <c:showBubbleSize val="0"/>
              <c:extLst>
                <c:ext xmlns:c15="http://schemas.microsoft.com/office/drawing/2012/chart" uri="{CE6537A1-D6FC-4f65-9D91-7224C49458BB}">
                  <c15:layout>
                    <c:manualLayout>
                      <c:w val="0.30675874809414838"/>
                      <c:h val="0.3133375969602169"/>
                    </c:manualLayout>
                  </c15:layout>
                </c:ext>
                <c:ext xmlns:c16="http://schemas.microsoft.com/office/drawing/2014/chart" uri="{C3380CC4-5D6E-409C-BE32-E72D297353CC}">
                  <c16:uniqueId val="{00000003-DCD3-474D-B773-162EFBA01A3D}"/>
                </c:ext>
              </c:extLst>
            </c:dLbl>
            <c:spPr>
              <a:noFill/>
              <a:ln>
                <a:noFill/>
              </a:ln>
              <a:effectLst/>
            </c:spPr>
            <c:txPr>
              <a:bodyPr anchorCtr="0"/>
              <a:lstStyle/>
              <a:p>
                <a:pPr algn="ctr">
                  <a:defRPr lang="en-US" sz="1100" b="1"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pl-PL"/>
              </a:p>
            </c:txPr>
            <c:showLegendKey val="0"/>
            <c:showVal val="1"/>
            <c:showCatName val="0"/>
            <c:showSerName val="0"/>
            <c:showPercent val="0"/>
            <c:showBubbleSize val="0"/>
            <c:showLeaderLines val="1"/>
            <c:extLst>
              <c:ext xmlns:c15="http://schemas.microsoft.com/office/drawing/2012/chart" uri="{CE6537A1-D6FC-4f65-9D91-7224C49458BB}"/>
            </c:extLst>
          </c:dLbls>
          <c:cat>
            <c:strRef>
              <c:f>Arkusz1!$A$1:$A$2</c:f>
              <c:strCache>
                <c:ptCount val="2"/>
                <c:pt idx="0">
                  <c:v>tak</c:v>
                </c:pt>
                <c:pt idx="1">
                  <c:v>nie</c:v>
                </c:pt>
              </c:strCache>
            </c:strRef>
          </c:cat>
          <c:val>
            <c:numRef>
              <c:f>Arkusz1!$B$1:$B$2</c:f>
              <c:numCache>
                <c:formatCode>0%</c:formatCode>
                <c:ptCount val="2"/>
                <c:pt idx="0">
                  <c:v>0.63</c:v>
                </c:pt>
                <c:pt idx="1">
                  <c:v>0.37</c:v>
                </c:pt>
              </c:numCache>
            </c:numRef>
          </c:val>
          <c:extLst>
            <c:ext xmlns:c16="http://schemas.microsoft.com/office/drawing/2014/chart" uri="{C3380CC4-5D6E-409C-BE32-E72D297353CC}">
              <c16:uniqueId val="{00000004-DCD3-474D-B773-162EFBA01A3D}"/>
            </c:ext>
          </c:extLst>
        </c:ser>
        <c:dLbls>
          <c:showLegendKey val="0"/>
          <c:showVal val="0"/>
          <c:showCatName val="0"/>
          <c:showSerName val="0"/>
          <c:showPercent val="0"/>
          <c:showBubbleSize val="0"/>
          <c:showLeaderLines val="1"/>
        </c:dLbls>
        <c:firstSliceAng val="0"/>
        <c:holeSize val="65"/>
      </c:doughnutChart>
    </c:plotArea>
    <c:plotVisOnly val="1"/>
    <c:dispBlanksAs val="zero"/>
    <c:showDLblsOverMax val="0"/>
  </c:chart>
  <c:txPr>
    <a:bodyPr/>
    <a:lstStyle/>
    <a:p>
      <a:pPr>
        <a:defRPr sz="1400"/>
      </a:pPr>
      <a:endParaRPr lang="pl-P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931679993045758"/>
          <c:y val="8.3881650962583567E-3"/>
          <c:w val="0.44581288195948221"/>
          <c:h val="0.9450021966326545"/>
        </c:manualLayout>
      </c:layout>
      <c:barChart>
        <c:barDir val="bar"/>
        <c:grouping val="clustered"/>
        <c:varyColors val="0"/>
        <c:ser>
          <c:idx val="0"/>
          <c:order val="0"/>
          <c:spPr>
            <a:solidFill>
              <a:srgbClr val="3C7483"/>
            </a:solidFill>
          </c:spPr>
          <c:invertIfNegative val="0"/>
          <c:dLbls>
            <c:numFmt formatCode="0%" sourceLinked="0"/>
            <c:spPr>
              <a:noFill/>
              <a:ln>
                <a:noFill/>
              </a:ln>
              <a:effectLst/>
            </c:spPr>
            <c:txPr>
              <a:bodyPr/>
              <a:lstStyle/>
              <a:p>
                <a:pPr>
                  <a:defRPr sz="1200" b="1">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Arkusz1!$A$1:$A$4</c:f>
              <c:strCache>
                <c:ptCount val="4"/>
                <c:pt idx="0">
                  <c:v>Około 1 godziny lub mniej </c:v>
                </c:pt>
                <c:pt idx="1">
                  <c:v>2-4 godziny dziennie</c:v>
                </c:pt>
                <c:pt idx="2">
                  <c:v>5-7 godzin dziennie</c:v>
                </c:pt>
                <c:pt idx="3">
                  <c:v>8 godzin lub więcej</c:v>
                </c:pt>
              </c:strCache>
            </c:strRef>
          </c:cat>
          <c:val>
            <c:numRef>
              <c:f>Arkusz1!$B$1:$B$4</c:f>
              <c:numCache>
                <c:formatCode>###0%</c:formatCode>
                <c:ptCount val="4"/>
                <c:pt idx="0">
                  <c:v>0.12078651685393259</c:v>
                </c:pt>
                <c:pt idx="1">
                  <c:v>0.5702247191011236</c:v>
                </c:pt>
                <c:pt idx="2">
                  <c:v>0.21629213483146068</c:v>
                </c:pt>
                <c:pt idx="3">
                  <c:v>9.269662921348315E-2</c:v>
                </c:pt>
              </c:numCache>
            </c:numRef>
          </c:val>
          <c:extLst>
            <c:ext xmlns:c16="http://schemas.microsoft.com/office/drawing/2014/chart" uri="{C3380CC4-5D6E-409C-BE32-E72D297353CC}">
              <c16:uniqueId val="{00000002-1C00-4B4A-9575-271BA10A09AE}"/>
            </c:ext>
          </c:extLst>
        </c:ser>
        <c:dLbls>
          <c:showLegendKey val="0"/>
          <c:showVal val="0"/>
          <c:showCatName val="0"/>
          <c:showSerName val="0"/>
          <c:showPercent val="0"/>
          <c:showBubbleSize val="0"/>
        </c:dLbls>
        <c:gapWidth val="66"/>
        <c:axId val="97289728"/>
        <c:axId val="97291264"/>
      </c:barChart>
      <c:catAx>
        <c:axId val="97289728"/>
        <c:scaling>
          <c:orientation val="maxMin"/>
        </c:scaling>
        <c:delete val="0"/>
        <c:axPos val="l"/>
        <c:numFmt formatCode="General" sourceLinked="0"/>
        <c:majorTickMark val="out"/>
        <c:minorTickMark val="none"/>
        <c:tickLblPos val="nextTo"/>
        <c:txPr>
          <a:bodyPr/>
          <a:lstStyle/>
          <a:p>
            <a:pPr>
              <a:defRPr sz="1100">
                <a:latin typeface="+mn-lt"/>
              </a:defRPr>
            </a:pPr>
            <a:endParaRPr lang="pl-PL"/>
          </a:p>
        </c:txPr>
        <c:crossAx val="97291264"/>
        <c:crosses val="autoZero"/>
        <c:auto val="1"/>
        <c:lblAlgn val="ctr"/>
        <c:lblOffset val="100"/>
        <c:noMultiLvlLbl val="0"/>
      </c:catAx>
      <c:valAx>
        <c:axId val="97291264"/>
        <c:scaling>
          <c:orientation val="minMax"/>
          <c:max val="1"/>
          <c:min val="0"/>
        </c:scaling>
        <c:delete val="1"/>
        <c:axPos val="t"/>
        <c:numFmt formatCode="###0%" sourceLinked="1"/>
        <c:majorTickMark val="out"/>
        <c:minorTickMark val="none"/>
        <c:tickLblPos val="none"/>
        <c:crossAx val="9728972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931679993045758"/>
          <c:y val="8.3881650962583567E-3"/>
          <c:w val="0.44581288195948221"/>
          <c:h val="0.9450021966326545"/>
        </c:manualLayout>
      </c:layout>
      <c:barChart>
        <c:barDir val="bar"/>
        <c:grouping val="clustered"/>
        <c:varyColors val="0"/>
        <c:ser>
          <c:idx val="0"/>
          <c:order val="0"/>
          <c:spPr>
            <a:solidFill>
              <a:srgbClr val="3C7483"/>
            </a:solidFill>
          </c:spPr>
          <c:invertIfNegative val="0"/>
          <c:dLbls>
            <c:numFmt formatCode="0%" sourceLinked="0"/>
            <c:spPr>
              <a:noFill/>
              <a:ln>
                <a:noFill/>
              </a:ln>
              <a:effectLst/>
            </c:spPr>
            <c:txPr>
              <a:bodyPr/>
              <a:lstStyle/>
              <a:p>
                <a:pPr>
                  <a:defRPr sz="1200" b="1">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Arkusz1!$A$1:$A$5</c:f>
              <c:strCache>
                <c:ptCount val="5"/>
                <c:pt idx="0">
                  <c:v>Korzystanie z mediów społecznościowych (Facebook, Twitter, TikTok, Instagram, itp.)</c:v>
                </c:pt>
                <c:pt idx="1">
                  <c:v>Korzystanie z serwisów informacyjnych i specjalistycznych</c:v>
                </c:pt>
                <c:pt idx="2">
                  <c:v>Korzystanie z serwisów streamingowych (YouTube, Netflix, Spotify, HBO, Disney +, itp.)</c:v>
                </c:pt>
                <c:pt idx="3">
                  <c:v>Korzystanie z komunikatorów / forów online (WhatsApp, Signal, Discord, itp.)</c:v>
                </c:pt>
                <c:pt idx="4">
                  <c:v>Inne</c:v>
                </c:pt>
              </c:strCache>
            </c:strRef>
          </c:cat>
          <c:val>
            <c:numRef>
              <c:f>Arkusz1!$B$1:$B$5</c:f>
              <c:numCache>
                <c:formatCode>###0%</c:formatCode>
                <c:ptCount val="5"/>
                <c:pt idx="0">
                  <c:v>0.40636704119850187</c:v>
                </c:pt>
                <c:pt idx="1">
                  <c:v>0.30711610486891383</c:v>
                </c:pt>
                <c:pt idx="2">
                  <c:v>0.19382022471910113</c:v>
                </c:pt>
                <c:pt idx="3">
                  <c:v>5.056179775280898E-2</c:v>
                </c:pt>
                <c:pt idx="4">
                  <c:v>4.2134831460674163E-2</c:v>
                </c:pt>
              </c:numCache>
            </c:numRef>
          </c:val>
          <c:extLst>
            <c:ext xmlns:c16="http://schemas.microsoft.com/office/drawing/2014/chart" uri="{C3380CC4-5D6E-409C-BE32-E72D297353CC}">
              <c16:uniqueId val="{00000002-1C00-4B4A-9575-271BA10A09AE}"/>
            </c:ext>
          </c:extLst>
        </c:ser>
        <c:dLbls>
          <c:showLegendKey val="0"/>
          <c:showVal val="0"/>
          <c:showCatName val="0"/>
          <c:showSerName val="0"/>
          <c:showPercent val="0"/>
          <c:showBubbleSize val="0"/>
        </c:dLbls>
        <c:gapWidth val="66"/>
        <c:axId val="97289728"/>
        <c:axId val="97291264"/>
      </c:barChart>
      <c:catAx>
        <c:axId val="97289728"/>
        <c:scaling>
          <c:orientation val="maxMin"/>
        </c:scaling>
        <c:delete val="0"/>
        <c:axPos val="l"/>
        <c:numFmt formatCode="General" sourceLinked="0"/>
        <c:majorTickMark val="out"/>
        <c:minorTickMark val="none"/>
        <c:tickLblPos val="nextTo"/>
        <c:txPr>
          <a:bodyPr/>
          <a:lstStyle/>
          <a:p>
            <a:pPr>
              <a:defRPr sz="1050">
                <a:latin typeface="+mn-lt"/>
              </a:defRPr>
            </a:pPr>
            <a:endParaRPr lang="pl-PL"/>
          </a:p>
        </c:txPr>
        <c:crossAx val="97291264"/>
        <c:crosses val="autoZero"/>
        <c:auto val="1"/>
        <c:lblAlgn val="ctr"/>
        <c:lblOffset val="100"/>
        <c:noMultiLvlLbl val="0"/>
      </c:catAx>
      <c:valAx>
        <c:axId val="97291264"/>
        <c:scaling>
          <c:orientation val="minMax"/>
          <c:max val="1"/>
          <c:min val="0"/>
        </c:scaling>
        <c:delete val="1"/>
        <c:axPos val="t"/>
        <c:numFmt formatCode="###0%" sourceLinked="1"/>
        <c:majorTickMark val="out"/>
        <c:minorTickMark val="none"/>
        <c:tickLblPos val="none"/>
        <c:crossAx val="9728972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931679993045758"/>
          <c:y val="8.3881650962583567E-3"/>
          <c:w val="0.44581288195948221"/>
          <c:h val="0.97756924958699298"/>
        </c:manualLayout>
      </c:layout>
      <c:barChart>
        <c:barDir val="bar"/>
        <c:grouping val="clustered"/>
        <c:varyColors val="0"/>
        <c:ser>
          <c:idx val="0"/>
          <c:order val="0"/>
          <c:spPr>
            <a:solidFill>
              <a:srgbClr val="3C7483"/>
            </a:solidFill>
          </c:spPr>
          <c:invertIfNegative val="0"/>
          <c:dLbls>
            <c:numFmt formatCode="0%" sourceLinked="0"/>
            <c:spPr>
              <a:noFill/>
              <a:ln>
                <a:noFill/>
              </a:ln>
              <a:effectLst/>
            </c:spPr>
            <c:txPr>
              <a:bodyPr/>
              <a:lstStyle/>
              <a:p>
                <a:pPr>
                  <a:defRPr sz="1200" b="1">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Arkusz1!$A$1:$A$17</c:f>
              <c:strCache>
                <c:ptCount val="17"/>
                <c:pt idx="0">
                  <c:v>Ciekawość, zainteresowanie</c:v>
                </c:pt>
                <c:pt idx="1">
                  <c:v>Zadowolenie, radość</c:v>
                </c:pt>
                <c:pt idx="2">
                  <c:v>Rozbawienie</c:v>
                </c:pt>
                <c:pt idx="3">
                  <c:v>Obojętność</c:v>
                </c:pt>
                <c:pt idx="4">
                  <c:v>Poczucie przynależności</c:v>
                </c:pt>
                <c:pt idx="5">
                  <c:v>Podeskcytowanie</c:v>
                </c:pt>
                <c:pt idx="6">
                  <c:v>Znudzenie</c:v>
                </c:pt>
                <c:pt idx="7">
                  <c:v>Niepokój</c:v>
                </c:pt>
                <c:pt idx="8">
                  <c:v>Ulga</c:v>
                </c:pt>
                <c:pt idx="9">
                  <c:v>Osamotnienie</c:v>
                </c:pt>
                <c:pt idx="10">
                  <c:v>Złość</c:v>
                </c:pt>
                <c:pt idx="11">
                  <c:v>Smutek</c:v>
                </c:pt>
                <c:pt idx="12">
                  <c:v>Zniechęcenie</c:v>
                </c:pt>
                <c:pt idx="13">
                  <c:v>Duma</c:v>
                </c:pt>
                <c:pt idx="14">
                  <c:v>Lęk</c:v>
                </c:pt>
                <c:pt idx="15">
                  <c:v>Wstyd</c:v>
                </c:pt>
                <c:pt idx="16">
                  <c:v>Inne</c:v>
                </c:pt>
              </c:strCache>
            </c:strRef>
          </c:cat>
          <c:val>
            <c:numRef>
              <c:f>Arkusz1!$B$1:$B$17</c:f>
              <c:numCache>
                <c:formatCode>###0%</c:formatCode>
                <c:ptCount val="17"/>
                <c:pt idx="0">
                  <c:v>0.71</c:v>
                </c:pt>
                <c:pt idx="1">
                  <c:v>0.33</c:v>
                </c:pt>
                <c:pt idx="2">
                  <c:v>0.3</c:v>
                </c:pt>
                <c:pt idx="3">
                  <c:v>0.18</c:v>
                </c:pt>
                <c:pt idx="4">
                  <c:v>0.14000000000000001</c:v>
                </c:pt>
                <c:pt idx="5">
                  <c:v>0.1</c:v>
                </c:pt>
                <c:pt idx="6">
                  <c:v>0.08</c:v>
                </c:pt>
                <c:pt idx="7">
                  <c:v>0.06</c:v>
                </c:pt>
                <c:pt idx="8">
                  <c:v>0.05</c:v>
                </c:pt>
                <c:pt idx="9">
                  <c:v>0.04</c:v>
                </c:pt>
                <c:pt idx="10">
                  <c:v>0.04</c:v>
                </c:pt>
                <c:pt idx="11" formatCode="0%">
                  <c:v>0.04</c:v>
                </c:pt>
                <c:pt idx="12" formatCode="0%">
                  <c:v>0.04</c:v>
                </c:pt>
                <c:pt idx="13" formatCode="0%">
                  <c:v>0.02</c:v>
                </c:pt>
                <c:pt idx="14" formatCode="0%">
                  <c:v>0.02</c:v>
                </c:pt>
                <c:pt idx="15" formatCode="0%">
                  <c:v>0.02</c:v>
                </c:pt>
                <c:pt idx="16" formatCode="0%">
                  <c:v>0.01</c:v>
                </c:pt>
              </c:numCache>
            </c:numRef>
          </c:val>
          <c:extLst>
            <c:ext xmlns:c16="http://schemas.microsoft.com/office/drawing/2014/chart" uri="{C3380CC4-5D6E-409C-BE32-E72D297353CC}">
              <c16:uniqueId val="{00000000-07EA-4394-9B81-CEBB59E916D5}"/>
            </c:ext>
          </c:extLst>
        </c:ser>
        <c:dLbls>
          <c:showLegendKey val="0"/>
          <c:showVal val="0"/>
          <c:showCatName val="0"/>
          <c:showSerName val="0"/>
          <c:showPercent val="0"/>
          <c:showBubbleSize val="0"/>
        </c:dLbls>
        <c:gapWidth val="15"/>
        <c:overlap val="4"/>
        <c:axId val="97289728"/>
        <c:axId val="97291264"/>
      </c:barChart>
      <c:catAx>
        <c:axId val="97289728"/>
        <c:scaling>
          <c:orientation val="maxMin"/>
        </c:scaling>
        <c:delete val="0"/>
        <c:axPos val="l"/>
        <c:numFmt formatCode="General" sourceLinked="0"/>
        <c:majorTickMark val="out"/>
        <c:minorTickMark val="none"/>
        <c:tickLblPos val="nextTo"/>
        <c:txPr>
          <a:bodyPr/>
          <a:lstStyle/>
          <a:p>
            <a:pPr>
              <a:defRPr sz="1100">
                <a:latin typeface="+mn-lt"/>
              </a:defRPr>
            </a:pPr>
            <a:endParaRPr lang="pl-PL"/>
          </a:p>
        </c:txPr>
        <c:crossAx val="97291264"/>
        <c:crosses val="autoZero"/>
        <c:auto val="1"/>
        <c:lblAlgn val="ctr"/>
        <c:lblOffset val="100"/>
        <c:noMultiLvlLbl val="0"/>
      </c:catAx>
      <c:valAx>
        <c:axId val="97291264"/>
        <c:scaling>
          <c:orientation val="minMax"/>
          <c:max val="1"/>
          <c:min val="0"/>
        </c:scaling>
        <c:delete val="1"/>
        <c:axPos val="t"/>
        <c:numFmt formatCode="###0%" sourceLinked="1"/>
        <c:majorTickMark val="out"/>
        <c:minorTickMark val="none"/>
        <c:tickLblPos val="none"/>
        <c:crossAx val="97289728"/>
        <c:crosses val="autoZero"/>
        <c:crossBetween val="between"/>
      </c:valAx>
      <c:spPr>
        <a:ln w="12700">
          <a:noFill/>
        </a:ln>
      </c:spPr>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68721355776133"/>
          <c:y val="2.0857197246035703E-2"/>
          <c:w val="0.54437526687299698"/>
          <c:h val="0.74639778087793651"/>
        </c:manualLayout>
      </c:layout>
      <c:barChart>
        <c:barDir val="bar"/>
        <c:grouping val="stacked"/>
        <c:varyColors val="0"/>
        <c:ser>
          <c:idx val="0"/>
          <c:order val="0"/>
          <c:tx>
            <c:strRef>
              <c:f>Arkusz1!$B$1</c:f>
              <c:strCache>
                <c:ptCount val="1"/>
                <c:pt idx="0">
                  <c:v>Korzystam REGULARNIE</c:v>
                </c:pt>
              </c:strCache>
            </c:strRef>
          </c:tx>
          <c:spPr>
            <a:solidFill>
              <a:srgbClr val="7D9263"/>
            </a:solidFill>
          </c:spPr>
          <c:invertIfNegative val="0"/>
          <c:dLbls>
            <c:spPr>
              <a:noFill/>
              <a:ln>
                <a:noFill/>
              </a:ln>
              <a:effectLst/>
            </c:spPr>
            <c:txPr>
              <a:bodyPr/>
              <a:lstStyle/>
              <a:p>
                <a:pPr>
                  <a:defRPr sz="1100" b="1">
                    <a:solidFill>
                      <a:schemeClr val="tx1">
                        <a:lumMod val="95000"/>
                        <a:lumOff val="5000"/>
                      </a:schemeClr>
                    </a:solidFill>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Arkusz1!$A$2:$A$8</c:f>
              <c:strCache>
                <c:ptCount val="7"/>
                <c:pt idx="0">
                  <c:v>LinkedIn</c:v>
                </c:pt>
                <c:pt idx="1">
                  <c:v>Snapchat</c:v>
                </c:pt>
                <c:pt idx="2">
                  <c:v>Twitter</c:v>
                </c:pt>
                <c:pt idx="3">
                  <c:v>TikTok</c:v>
                </c:pt>
                <c:pt idx="4">
                  <c:v>Instagram</c:v>
                </c:pt>
                <c:pt idx="5">
                  <c:v>YouTube </c:v>
                </c:pt>
                <c:pt idx="6">
                  <c:v>Facebook </c:v>
                </c:pt>
              </c:strCache>
            </c:strRef>
          </c:cat>
          <c:val>
            <c:numRef>
              <c:f>Arkusz1!$B$2:$B$8</c:f>
              <c:numCache>
                <c:formatCode>###0%</c:formatCode>
                <c:ptCount val="7"/>
                <c:pt idx="0">
                  <c:v>3.3707865168539325E-2</c:v>
                </c:pt>
                <c:pt idx="1">
                  <c:v>0.08</c:v>
                </c:pt>
                <c:pt idx="2">
                  <c:v>8.7078651685393263E-2</c:v>
                </c:pt>
                <c:pt idx="3">
                  <c:v>0.12546816479400699</c:v>
                </c:pt>
                <c:pt idx="4">
                  <c:v>0.2443820224719101</c:v>
                </c:pt>
                <c:pt idx="5">
                  <c:v>0.48</c:v>
                </c:pt>
                <c:pt idx="6">
                  <c:v>0.64232209737827717</c:v>
                </c:pt>
              </c:numCache>
            </c:numRef>
          </c:val>
          <c:extLst>
            <c:ext xmlns:c16="http://schemas.microsoft.com/office/drawing/2014/chart" uri="{C3380CC4-5D6E-409C-BE32-E72D297353CC}">
              <c16:uniqueId val="{00000000-69FA-454B-BCBD-5207C664000F}"/>
            </c:ext>
          </c:extLst>
        </c:ser>
        <c:ser>
          <c:idx val="1"/>
          <c:order val="1"/>
          <c:tx>
            <c:strRef>
              <c:f>Arkusz1!$C$1</c:f>
              <c:strCache>
                <c:ptCount val="1"/>
                <c:pt idx="0">
                  <c:v>Korzystam, ale SPORADYCZNIE</c:v>
                </c:pt>
              </c:strCache>
            </c:strRef>
          </c:tx>
          <c:spPr>
            <a:solidFill>
              <a:srgbClr val="A5B592"/>
            </a:solidFill>
          </c:spPr>
          <c:invertIfNegative val="0"/>
          <c:dLbls>
            <c:spPr>
              <a:noFill/>
              <a:ln>
                <a:noFill/>
              </a:ln>
              <a:effectLst/>
            </c:spPr>
            <c:txPr>
              <a:bodyPr wrap="square" lIns="38100" tIns="19050" rIns="38100" bIns="19050" anchor="ctr" anchorCtr="0">
                <a:spAutoFit/>
              </a:bodyPr>
              <a:lstStyle/>
              <a:p>
                <a:pPr algn="ctr">
                  <a:defRPr lang="en-US" sz="1100" b="1" i="0" u="none" strike="noStrike" kern="1200" baseline="0">
                    <a:solidFill>
                      <a:schemeClr val="tx1">
                        <a:lumMod val="95000"/>
                        <a:lumOff val="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Arkusz1!$A$2:$A$8</c:f>
              <c:strCache>
                <c:ptCount val="7"/>
                <c:pt idx="0">
                  <c:v>LinkedIn</c:v>
                </c:pt>
                <c:pt idx="1">
                  <c:v>Snapchat</c:v>
                </c:pt>
                <c:pt idx="2">
                  <c:v>Twitter</c:v>
                </c:pt>
                <c:pt idx="3">
                  <c:v>TikTok</c:v>
                </c:pt>
                <c:pt idx="4">
                  <c:v>Instagram</c:v>
                </c:pt>
                <c:pt idx="5">
                  <c:v>YouTube </c:v>
                </c:pt>
                <c:pt idx="6">
                  <c:v>Facebook </c:v>
                </c:pt>
              </c:strCache>
            </c:strRef>
          </c:cat>
          <c:val>
            <c:numRef>
              <c:f>Arkusz1!$C$2:$C$8</c:f>
              <c:numCache>
                <c:formatCode>###0%</c:formatCode>
                <c:ptCount val="7"/>
                <c:pt idx="0">
                  <c:v>0.16760299625468164</c:v>
                </c:pt>
                <c:pt idx="1">
                  <c:v>0.12359550561797752</c:v>
                </c:pt>
                <c:pt idx="2">
                  <c:v>0.2</c:v>
                </c:pt>
                <c:pt idx="3">
                  <c:v>0.20131086142322097</c:v>
                </c:pt>
                <c:pt idx="4">
                  <c:v>0.24812734082397003</c:v>
                </c:pt>
                <c:pt idx="5">
                  <c:v>0.43726591760299627</c:v>
                </c:pt>
                <c:pt idx="6">
                  <c:v>0.24</c:v>
                </c:pt>
              </c:numCache>
            </c:numRef>
          </c:val>
          <c:extLst>
            <c:ext xmlns:c16="http://schemas.microsoft.com/office/drawing/2014/chart" uri="{C3380CC4-5D6E-409C-BE32-E72D297353CC}">
              <c16:uniqueId val="{00000001-69FA-454B-BCBD-5207C664000F}"/>
            </c:ext>
          </c:extLst>
        </c:ser>
        <c:ser>
          <c:idx val="2"/>
          <c:order val="2"/>
          <c:tx>
            <c:strRef>
              <c:f>Arkusz1!$D$1</c:f>
              <c:strCache>
                <c:ptCount val="1"/>
                <c:pt idx="0">
                  <c:v>Nie korzystam</c:v>
                </c:pt>
              </c:strCache>
            </c:strRef>
          </c:tx>
          <c:spPr>
            <a:solidFill>
              <a:srgbClr val="9D3232"/>
            </a:solidFill>
          </c:spPr>
          <c:invertIfNegative val="0"/>
          <c:dLbls>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Arkusz1!$A$2:$A$8</c:f>
              <c:strCache>
                <c:ptCount val="7"/>
                <c:pt idx="0">
                  <c:v>LinkedIn</c:v>
                </c:pt>
                <c:pt idx="1">
                  <c:v>Snapchat</c:v>
                </c:pt>
                <c:pt idx="2">
                  <c:v>Twitter</c:v>
                </c:pt>
                <c:pt idx="3">
                  <c:v>TikTok</c:v>
                </c:pt>
                <c:pt idx="4">
                  <c:v>Instagram</c:v>
                </c:pt>
                <c:pt idx="5">
                  <c:v>YouTube </c:v>
                </c:pt>
                <c:pt idx="6">
                  <c:v>Facebook </c:v>
                </c:pt>
              </c:strCache>
            </c:strRef>
          </c:cat>
          <c:val>
            <c:numRef>
              <c:f>Arkusz1!$D$2:$D$8</c:f>
              <c:numCache>
                <c:formatCode>###0%</c:formatCode>
                <c:ptCount val="7"/>
                <c:pt idx="0">
                  <c:v>0.79868913857677915</c:v>
                </c:pt>
                <c:pt idx="1">
                  <c:v>0.80149812734082393</c:v>
                </c:pt>
                <c:pt idx="2">
                  <c:v>0.7078651685393258</c:v>
                </c:pt>
                <c:pt idx="3">
                  <c:v>0.67322097378277168</c:v>
                </c:pt>
                <c:pt idx="4">
                  <c:v>0.50749063670411987</c:v>
                </c:pt>
                <c:pt idx="5">
                  <c:v>7.6779026217228458E-2</c:v>
                </c:pt>
                <c:pt idx="6">
                  <c:v>0.12359550561797752</c:v>
                </c:pt>
              </c:numCache>
            </c:numRef>
          </c:val>
          <c:extLst>
            <c:ext xmlns:c16="http://schemas.microsoft.com/office/drawing/2014/chart" uri="{C3380CC4-5D6E-409C-BE32-E72D297353CC}">
              <c16:uniqueId val="{00000002-69FA-454B-BCBD-5207C664000F}"/>
            </c:ext>
          </c:extLst>
        </c:ser>
        <c:dLbls>
          <c:showLegendKey val="0"/>
          <c:showVal val="0"/>
          <c:showCatName val="0"/>
          <c:showSerName val="0"/>
          <c:showPercent val="0"/>
          <c:showBubbleSize val="0"/>
        </c:dLbls>
        <c:gapWidth val="66"/>
        <c:overlap val="100"/>
        <c:axId val="109635456"/>
        <c:axId val="115324416"/>
      </c:barChart>
      <c:catAx>
        <c:axId val="109635456"/>
        <c:scaling>
          <c:orientation val="minMax"/>
        </c:scaling>
        <c:delete val="0"/>
        <c:axPos val="l"/>
        <c:numFmt formatCode="General" sourceLinked="0"/>
        <c:majorTickMark val="out"/>
        <c:minorTickMark val="none"/>
        <c:tickLblPos val="nextTo"/>
        <c:txPr>
          <a:bodyPr/>
          <a:lstStyle/>
          <a:p>
            <a:pPr>
              <a:defRPr sz="1200" b="0">
                <a:latin typeface="+mn-lt"/>
              </a:defRPr>
            </a:pPr>
            <a:endParaRPr lang="pl-PL"/>
          </a:p>
        </c:txPr>
        <c:crossAx val="115324416"/>
        <c:crosses val="autoZero"/>
        <c:auto val="1"/>
        <c:lblAlgn val="ctr"/>
        <c:lblOffset val="100"/>
        <c:noMultiLvlLbl val="0"/>
      </c:catAx>
      <c:valAx>
        <c:axId val="115324416"/>
        <c:scaling>
          <c:orientation val="minMax"/>
          <c:max val="1"/>
          <c:min val="0"/>
        </c:scaling>
        <c:delete val="1"/>
        <c:axPos val="b"/>
        <c:numFmt formatCode="###0%" sourceLinked="1"/>
        <c:majorTickMark val="out"/>
        <c:minorTickMark val="none"/>
        <c:tickLblPos val="none"/>
        <c:crossAx val="109635456"/>
        <c:crosses val="autoZero"/>
        <c:crossBetween val="between"/>
      </c:valAx>
    </c:plotArea>
    <c:legend>
      <c:legendPos val="b"/>
      <c:layout>
        <c:manualLayout>
          <c:xMode val="edge"/>
          <c:yMode val="edge"/>
          <c:x val="0.11264777459621962"/>
          <c:y val="0.82092982056538355"/>
          <c:w val="0.53560581886078784"/>
          <c:h val="0.14377905398187799"/>
        </c:manualLayout>
      </c:layout>
      <c:overlay val="0"/>
      <c:txPr>
        <a:bodyPr/>
        <a:lstStyle/>
        <a:p>
          <a:pPr>
            <a:defRPr sz="1100">
              <a:latin typeface="+mn-lt"/>
            </a:defRPr>
          </a:pPr>
          <a:endParaRPr lang="pl-PL"/>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9931679993045758"/>
          <c:y val="8.3881650962583567E-3"/>
          <c:w val="0.44581288195948221"/>
          <c:h val="0.9450021966326545"/>
        </c:manualLayout>
      </c:layout>
      <c:barChart>
        <c:barDir val="bar"/>
        <c:grouping val="clustered"/>
        <c:varyColors val="0"/>
        <c:ser>
          <c:idx val="0"/>
          <c:order val="0"/>
          <c:spPr>
            <a:solidFill>
              <a:srgbClr val="3C7483"/>
            </a:solidFill>
          </c:spPr>
          <c:invertIfNegative val="0"/>
          <c:dLbls>
            <c:numFmt formatCode="0%" sourceLinked="0"/>
            <c:spPr>
              <a:noFill/>
              <a:ln>
                <a:noFill/>
              </a:ln>
              <a:effectLst/>
            </c:spPr>
            <c:txPr>
              <a:bodyPr/>
              <a:lstStyle/>
              <a:p>
                <a:pPr>
                  <a:defRPr sz="1200" b="1">
                    <a:latin typeface="+mn-lt"/>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Arkusz1!$A$1:$A$6</c:f>
              <c:strCache>
                <c:ptCount val="6"/>
                <c:pt idx="0">
                  <c:v>Subskrybuję wszystkie lub nie niemal wszystkie osoby / konta, które oglądam</c:v>
                </c:pt>
                <c:pt idx="1">
                  <c:v>Subskrybuję większość osób / kont, które oglądam</c:v>
                </c:pt>
                <c:pt idx="2">
                  <c:v>Subskrybuję około połowy osób / kont, które regularnie śledzę, a około połowy oglądam bez subskrypcji</c:v>
                </c:pt>
                <c:pt idx="3">
                  <c:v>Nie subskrybuję większości osób / kont, które oglądam</c:v>
                </c:pt>
                <c:pt idx="4">
                  <c:v>Nie subskrybuję niemal żadnych osób / kont, które oglądam</c:v>
                </c:pt>
                <c:pt idx="5">
                  <c:v>Patrzę, co mi wyskakuje w serwisie i ogladam te treści</c:v>
                </c:pt>
              </c:strCache>
            </c:strRef>
          </c:cat>
          <c:val>
            <c:numRef>
              <c:f>Arkusz1!$B$1:$B$6</c:f>
              <c:numCache>
                <c:formatCode>###0%</c:formatCode>
                <c:ptCount val="6"/>
                <c:pt idx="0">
                  <c:v>5.7116104868913858E-2</c:v>
                </c:pt>
                <c:pt idx="1">
                  <c:v>0.12734082397003746</c:v>
                </c:pt>
                <c:pt idx="2">
                  <c:v>0.11610486891385768</c:v>
                </c:pt>
                <c:pt idx="3">
                  <c:v>0.14419475655430711</c:v>
                </c:pt>
                <c:pt idx="4">
                  <c:v>0.30524344569288392</c:v>
                </c:pt>
                <c:pt idx="5">
                  <c:v>0.25</c:v>
                </c:pt>
              </c:numCache>
            </c:numRef>
          </c:val>
          <c:extLst>
            <c:ext xmlns:c16="http://schemas.microsoft.com/office/drawing/2014/chart" uri="{C3380CC4-5D6E-409C-BE32-E72D297353CC}">
              <c16:uniqueId val="{00000000-2609-4C1E-9D49-3A06E22FA5A2}"/>
            </c:ext>
          </c:extLst>
        </c:ser>
        <c:dLbls>
          <c:showLegendKey val="0"/>
          <c:showVal val="0"/>
          <c:showCatName val="0"/>
          <c:showSerName val="0"/>
          <c:showPercent val="0"/>
          <c:showBubbleSize val="0"/>
        </c:dLbls>
        <c:gapWidth val="66"/>
        <c:axId val="97289728"/>
        <c:axId val="97291264"/>
      </c:barChart>
      <c:catAx>
        <c:axId val="97289728"/>
        <c:scaling>
          <c:orientation val="maxMin"/>
        </c:scaling>
        <c:delete val="0"/>
        <c:axPos val="l"/>
        <c:numFmt formatCode="General" sourceLinked="0"/>
        <c:majorTickMark val="out"/>
        <c:minorTickMark val="none"/>
        <c:tickLblPos val="nextTo"/>
        <c:txPr>
          <a:bodyPr/>
          <a:lstStyle/>
          <a:p>
            <a:pPr>
              <a:defRPr sz="1100">
                <a:latin typeface="+mn-lt"/>
              </a:defRPr>
            </a:pPr>
            <a:endParaRPr lang="pl-PL"/>
          </a:p>
        </c:txPr>
        <c:crossAx val="97291264"/>
        <c:crosses val="autoZero"/>
        <c:auto val="1"/>
        <c:lblAlgn val="ctr"/>
        <c:lblOffset val="100"/>
        <c:noMultiLvlLbl val="0"/>
      </c:catAx>
      <c:valAx>
        <c:axId val="97291264"/>
        <c:scaling>
          <c:orientation val="minMax"/>
          <c:max val="1"/>
          <c:min val="0"/>
        </c:scaling>
        <c:delete val="1"/>
        <c:axPos val="t"/>
        <c:numFmt formatCode="###0%" sourceLinked="1"/>
        <c:majorTickMark val="out"/>
        <c:minorTickMark val="none"/>
        <c:tickLblPos val="none"/>
        <c:crossAx val="97289728"/>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8273F-AB2B-419D-8248-6A0F6841E5C4}" type="datetimeFigureOut">
              <a:rPr lang="pl-PL" smtClean="0"/>
              <a:pPr/>
              <a:t>20.04.2023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5DCCD-CE4F-4147-B8BD-3AA7ADC99A50}" type="slidenum">
              <a:rPr lang="pl-PL" smtClean="0"/>
              <a:pPr/>
              <a:t>‹#›</a:t>
            </a:fld>
            <a:endParaRPr lang="pl-PL"/>
          </a:p>
        </p:txBody>
      </p:sp>
    </p:spTree>
    <p:extLst>
      <p:ext uri="{BB962C8B-B14F-4D97-AF65-F5344CB8AC3E}">
        <p14:creationId xmlns:p14="http://schemas.microsoft.com/office/powerpoint/2010/main" val="372357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pl-PL" dirty="0"/>
          </a:p>
        </p:txBody>
      </p:sp>
      <p:sp>
        <p:nvSpPr>
          <p:cNvPr id="4" name="3 Marcador de número de diapositiva"/>
          <p:cNvSpPr>
            <a:spLocks noGrp="1"/>
          </p:cNvSpPr>
          <p:nvPr>
            <p:ph type="sldNum" sz="quarter" idx="10"/>
          </p:nvPr>
        </p:nvSpPr>
        <p:spPr/>
        <p:txBody>
          <a:bodyPr/>
          <a:lstStyle/>
          <a:p>
            <a:fld id="{51A5DCCD-CE4F-4147-B8BD-3AA7ADC99A50}" type="slidenum">
              <a:rPr lang="pl-PL" smtClean="0"/>
              <a:pPr/>
              <a:t>3</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pl-PL" dirty="0"/>
          </a:p>
        </p:txBody>
      </p:sp>
      <p:sp>
        <p:nvSpPr>
          <p:cNvPr id="4" name="3 Marcador de número de diapositiva"/>
          <p:cNvSpPr>
            <a:spLocks noGrp="1"/>
          </p:cNvSpPr>
          <p:nvPr>
            <p:ph type="sldNum" sz="quarter" idx="10"/>
          </p:nvPr>
        </p:nvSpPr>
        <p:spPr/>
        <p:txBody>
          <a:bodyPr/>
          <a:lstStyle/>
          <a:p>
            <a:fld id="{51A5DCCD-CE4F-4147-B8BD-3AA7ADC99A50}" type="slidenum">
              <a:rPr lang="pl-PL" smtClean="0"/>
              <a:pPr/>
              <a:t>4</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pl-PL" dirty="0"/>
          </a:p>
        </p:txBody>
      </p:sp>
      <p:sp>
        <p:nvSpPr>
          <p:cNvPr id="4" name="3 Marcador de número de diapositiva"/>
          <p:cNvSpPr>
            <a:spLocks noGrp="1"/>
          </p:cNvSpPr>
          <p:nvPr>
            <p:ph type="sldNum" sz="quarter" idx="10"/>
          </p:nvPr>
        </p:nvSpPr>
        <p:spPr/>
        <p:txBody>
          <a:bodyPr/>
          <a:lstStyle/>
          <a:p>
            <a:fld id="{51A5DCCD-CE4F-4147-B8BD-3AA7ADC99A50}" type="slidenum">
              <a:rPr lang="pl-PL" smtClean="0"/>
              <a:pPr/>
              <a:t>20</a:t>
            </a:fld>
            <a:endParaRPr lang="pl-PL"/>
          </a:p>
        </p:txBody>
      </p:sp>
    </p:spTree>
    <p:extLst>
      <p:ext uri="{BB962C8B-B14F-4D97-AF65-F5344CB8AC3E}">
        <p14:creationId xmlns:p14="http://schemas.microsoft.com/office/powerpoint/2010/main" val="172501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pl-PL" dirty="0"/>
          </a:p>
        </p:txBody>
      </p:sp>
      <p:sp>
        <p:nvSpPr>
          <p:cNvPr id="4" name="3 Marcador de número de diapositiva"/>
          <p:cNvSpPr>
            <a:spLocks noGrp="1"/>
          </p:cNvSpPr>
          <p:nvPr>
            <p:ph type="sldNum" sz="quarter" idx="10"/>
          </p:nvPr>
        </p:nvSpPr>
        <p:spPr/>
        <p:txBody>
          <a:bodyPr/>
          <a:lstStyle/>
          <a:p>
            <a:fld id="{51A5DCCD-CE4F-4147-B8BD-3AA7ADC99A50}" type="slidenum">
              <a:rPr lang="pl-PL" smtClean="0"/>
              <a:pPr/>
              <a:t>21</a:t>
            </a:fld>
            <a:endParaRPr lang="pl-PL"/>
          </a:p>
        </p:txBody>
      </p:sp>
    </p:spTree>
    <p:extLst>
      <p:ext uri="{BB962C8B-B14F-4D97-AF65-F5344CB8AC3E}">
        <p14:creationId xmlns:p14="http://schemas.microsoft.com/office/powerpoint/2010/main" val="2695864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356168" y="514692"/>
            <a:ext cx="7434805" cy="2114208"/>
          </a:xfrm>
        </p:spPr>
        <p:txBody>
          <a:bodyPr anchor="b"/>
          <a:lstStyle>
            <a:lvl1pPr algn="l">
              <a:defRPr sz="6000">
                <a:latin typeface="+mj-lt"/>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p:cNvSpPr>
            <a:spLocks noGrp="1"/>
          </p:cNvSpPr>
          <p:nvPr>
            <p:ph type="subTitle" idx="1"/>
          </p:nvPr>
        </p:nvSpPr>
        <p:spPr>
          <a:xfrm>
            <a:off x="1356168" y="2814352"/>
            <a:ext cx="5586944" cy="1997133"/>
          </a:xfrm>
        </p:spPr>
        <p:txBody>
          <a:bodyPr/>
          <a:lstStyle>
            <a:lvl1pPr marL="0" indent="0" algn="l">
              <a:spcBef>
                <a:spcPts val="0"/>
              </a:spcBef>
              <a:buNone/>
              <a:defRPr sz="2400">
                <a:latin typeface="+mj-lt"/>
                <a:ea typeface="Tahoma" panose="020B0604030504040204" pitchFamily="34" charset="0"/>
                <a:cs typeface="Tahom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pl-PL" dirty="0"/>
              <a:t>Kliknij, aby edytować styl wzorca podtytułu</a:t>
            </a:r>
          </a:p>
          <a:p>
            <a:endParaRPr lang="pl-PL" dirty="0"/>
          </a:p>
        </p:txBody>
      </p:sp>
      <p:pic>
        <p:nvPicPr>
          <p:cNvPr id="9" name="Obraz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0944" y="4215384"/>
            <a:ext cx="5401056" cy="2642616"/>
          </a:xfrm>
          <a:prstGeom prst="rect">
            <a:avLst/>
          </a:prstGeom>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001" y="704850"/>
            <a:ext cx="305843" cy="2778724"/>
          </a:xfrm>
          <a:prstGeom prst="rect">
            <a:avLst/>
          </a:prstGeom>
        </p:spPr>
      </p:pic>
    </p:spTree>
    <p:extLst>
      <p:ext uri="{BB962C8B-B14F-4D97-AF65-F5344CB8AC3E}">
        <p14:creationId xmlns:p14="http://schemas.microsoft.com/office/powerpoint/2010/main" val="72469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838200" y="234495"/>
            <a:ext cx="9241800" cy="1325563"/>
          </a:xfrm>
        </p:spPr>
        <p:txBody>
          <a:bodyPr>
            <a:normAutofit/>
          </a:bodyPr>
          <a:lstStyle>
            <a:lvl1pPr>
              <a:defRPr sz="6000">
                <a:latin typeface="+mj-lt"/>
                <a:ea typeface="Tahoma" panose="020B0604030504040204" pitchFamily="34" charset="0"/>
                <a:cs typeface="Tahoma" panose="020B0604030504040204" pitchFamily="34" charset="0"/>
              </a:defRPr>
            </a:lvl1pPr>
          </a:lstStyle>
          <a:p>
            <a:r>
              <a:rPr lang="pl-PL" dirty="0"/>
              <a:t>Kliknij, aby edytować styl</a:t>
            </a:r>
          </a:p>
        </p:txBody>
      </p:sp>
      <p:sp>
        <p:nvSpPr>
          <p:cNvPr id="3" name="Symbol zastępczy zawartości 2"/>
          <p:cNvSpPr>
            <a:spLocks noGrp="1"/>
          </p:cNvSpPr>
          <p:nvPr>
            <p:ph idx="1"/>
          </p:nvPr>
        </p:nvSpPr>
        <p:spPr>
          <a:xfrm>
            <a:off x="838200" y="1825623"/>
            <a:ext cx="9241801" cy="4608000"/>
          </a:xfrm>
        </p:spPr>
        <p:txBody>
          <a:bodyPr/>
          <a:lstStyle>
            <a:lvl1pPr>
              <a:defRPr>
                <a:latin typeface="+mj-lt"/>
                <a:ea typeface="Tahoma" panose="020B0604030504040204" pitchFamily="34" charset="0"/>
                <a:cs typeface="Tahoma" panose="020B0604030504040204" pitchFamily="34" charset="0"/>
              </a:defRPr>
            </a:lvl1pPr>
            <a:lvl2pPr>
              <a:defRPr>
                <a:latin typeface="+mj-lt"/>
                <a:ea typeface="Tahoma" panose="020B0604030504040204" pitchFamily="34" charset="0"/>
                <a:cs typeface="Tahoma" panose="020B0604030504040204" pitchFamily="34" charset="0"/>
              </a:defRPr>
            </a:lvl2pPr>
            <a:lvl3pPr>
              <a:defRPr>
                <a:latin typeface="+mj-lt"/>
                <a:ea typeface="Tahoma" panose="020B0604030504040204" pitchFamily="34" charset="0"/>
                <a:cs typeface="Tahoma" panose="020B0604030504040204" pitchFamily="34" charset="0"/>
              </a:defRPr>
            </a:lvl3pPr>
            <a:lvl4pPr>
              <a:defRPr>
                <a:latin typeface="+mj-lt"/>
                <a:ea typeface="Tahoma" panose="020B0604030504040204" pitchFamily="34" charset="0"/>
                <a:cs typeface="Tahoma" panose="020B0604030504040204" pitchFamily="34" charset="0"/>
              </a:defRPr>
            </a:lvl4pPr>
            <a:lvl5pPr>
              <a:defRPr>
                <a:latin typeface="+mj-lt"/>
                <a:ea typeface="Tahoma" panose="020B0604030504040204" pitchFamily="34" charset="0"/>
                <a:cs typeface="Tahoma" panose="020B060403050404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p:cNvSpPr>
            <a:spLocks noGrp="1"/>
          </p:cNvSpPr>
          <p:nvPr>
            <p:ph type="sldNum" sz="quarter" idx="12"/>
          </p:nvPr>
        </p:nvSpPr>
        <p:spPr>
          <a:xfrm>
            <a:off x="10347767" y="395910"/>
            <a:ext cx="1441048" cy="1294778"/>
          </a:xfrm>
        </p:spPr>
        <p:txBody>
          <a:bodyPr/>
          <a:lstStyle>
            <a:lvl1pPr>
              <a:defRPr sz="6000">
                <a:latin typeface="+mj-lt"/>
                <a:ea typeface="Tahoma" panose="020B0604030504040204" pitchFamily="34" charset="0"/>
                <a:cs typeface="Tahoma" panose="020B0604030504040204" pitchFamily="34" charset="0"/>
              </a:defRPr>
            </a:lvl1pPr>
          </a:lstStyle>
          <a:p>
            <a:fld id="{45999E98-9AA7-41D8-B304-4D2BDA62FCDE}" type="slidenum">
              <a:rPr lang="pl-PL" smtClean="0"/>
              <a:pPr/>
              <a:t>‹#›</a:t>
            </a:fld>
            <a:endParaRPr lang="pl-PL" dirty="0"/>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001" y="704850"/>
            <a:ext cx="305843" cy="2778724"/>
          </a:xfrm>
          <a:prstGeom prst="rect">
            <a:avLst/>
          </a:prstGeom>
        </p:spPr>
      </p:pic>
      <p:pic>
        <p:nvPicPr>
          <p:cNvPr id="9" name="Obraz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30968" y="5800344"/>
            <a:ext cx="2161032" cy="1057656"/>
          </a:xfrm>
          <a:prstGeom prst="rect">
            <a:avLst/>
          </a:prstGeom>
        </p:spPr>
      </p:pic>
      <p:cxnSp>
        <p:nvCxnSpPr>
          <p:cNvPr id="7" name="Łącznik prosty 6"/>
          <p:cNvCxnSpPr/>
          <p:nvPr userDrawn="1"/>
        </p:nvCxnSpPr>
        <p:spPr>
          <a:xfrm>
            <a:off x="838200" y="1429424"/>
            <a:ext cx="9253819"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03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7"/>
            <a:ext cx="9253819" cy="1325563"/>
          </a:xfrm>
        </p:spPr>
        <p:txBody>
          <a:bodyPr>
            <a:normAutofit/>
          </a:bodyPr>
          <a:lstStyle>
            <a:lvl1pPr>
              <a:defRPr sz="6000">
                <a:latin typeface="+mj-lt"/>
              </a:defRPr>
            </a:lvl1pPr>
          </a:lstStyle>
          <a:p>
            <a:r>
              <a:rPr lang="pl-PL" dirty="0"/>
              <a:t>Kliknij, aby edytować styl</a:t>
            </a:r>
          </a:p>
        </p:txBody>
      </p:sp>
      <p:sp>
        <p:nvSpPr>
          <p:cNvPr id="3" name="Symbol zastępczy zawartości 2"/>
          <p:cNvSpPr>
            <a:spLocks noGrp="1"/>
          </p:cNvSpPr>
          <p:nvPr>
            <p:ph sz="half" idx="1"/>
          </p:nvPr>
        </p:nvSpPr>
        <p:spPr>
          <a:xfrm>
            <a:off x="838199" y="1825625"/>
            <a:ext cx="4500000" cy="460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9" name="Obraz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0968" y="5800344"/>
            <a:ext cx="2161032" cy="1057656"/>
          </a:xfrm>
          <a:prstGeom prst="rect">
            <a:avLst/>
          </a:prstGeom>
        </p:spPr>
      </p:pic>
      <p:sp>
        <p:nvSpPr>
          <p:cNvPr id="11" name="Symbol zastępczy numeru slajdu 5"/>
          <p:cNvSpPr>
            <a:spLocks noGrp="1"/>
          </p:cNvSpPr>
          <p:nvPr>
            <p:ph type="sldNum" sz="quarter" idx="12"/>
          </p:nvPr>
        </p:nvSpPr>
        <p:spPr>
          <a:xfrm>
            <a:off x="10347767" y="395910"/>
            <a:ext cx="1441048" cy="1294778"/>
          </a:xfrm>
        </p:spPr>
        <p:txBody>
          <a:bodyPr/>
          <a:lstStyle>
            <a:lvl1pPr>
              <a:defRPr sz="6000">
                <a:latin typeface="+mj-lt"/>
                <a:ea typeface="Tahoma" panose="020B0604030504040204" pitchFamily="34" charset="0"/>
                <a:cs typeface="Tahoma" panose="020B0604030504040204" pitchFamily="34" charset="0"/>
              </a:defRPr>
            </a:lvl1pPr>
          </a:lstStyle>
          <a:p>
            <a:fld id="{45999E98-9AA7-41D8-B304-4D2BDA62FCDE}" type="slidenum">
              <a:rPr lang="pl-PL" smtClean="0"/>
              <a:pPr/>
              <a:t>‹#›</a:t>
            </a:fld>
            <a:endParaRPr lang="pl-PL" dirty="0"/>
          </a:p>
        </p:txBody>
      </p:sp>
      <p:sp>
        <p:nvSpPr>
          <p:cNvPr id="4" name="Symbol zastępczy zawartości 3"/>
          <p:cNvSpPr>
            <a:spLocks noGrp="1"/>
          </p:cNvSpPr>
          <p:nvPr>
            <p:ph sz="half" idx="2"/>
          </p:nvPr>
        </p:nvSpPr>
        <p:spPr>
          <a:xfrm>
            <a:off x="5585457" y="1825625"/>
            <a:ext cx="4500000" cy="4608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10" name="Obraz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001" y="704850"/>
            <a:ext cx="305843" cy="2778724"/>
          </a:xfrm>
          <a:prstGeom prst="rect">
            <a:avLst/>
          </a:prstGeom>
        </p:spPr>
      </p:pic>
      <p:cxnSp>
        <p:nvCxnSpPr>
          <p:cNvPr id="6" name="Łącznik prosty 5"/>
          <p:cNvCxnSpPr/>
          <p:nvPr userDrawn="1"/>
        </p:nvCxnSpPr>
        <p:spPr>
          <a:xfrm>
            <a:off x="838200" y="1690688"/>
            <a:ext cx="9253819"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75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7"/>
            <a:ext cx="9241800" cy="1325563"/>
          </a:xfrm>
        </p:spPr>
        <p:txBody>
          <a:bodyPr>
            <a:normAutofit/>
          </a:bodyPr>
          <a:lstStyle>
            <a:lvl1pPr>
              <a:defRPr sz="6000"/>
            </a:lvl1pPr>
          </a:lstStyle>
          <a:p>
            <a:r>
              <a:rPr lang="pl-PL" dirty="0"/>
              <a:t>Kliknij, aby edytować styl</a:t>
            </a:r>
          </a:p>
        </p:txBody>
      </p:sp>
      <p:pic>
        <p:nvPicPr>
          <p:cNvPr id="7" name="Obraz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0968" y="5800344"/>
            <a:ext cx="2161032" cy="1057656"/>
          </a:xfrm>
          <a:prstGeom prst="rect">
            <a:avLst/>
          </a:prstGeom>
        </p:spPr>
      </p:pic>
      <p:sp>
        <p:nvSpPr>
          <p:cNvPr id="8" name="Symbol zastępczy numeru slajdu 5"/>
          <p:cNvSpPr>
            <a:spLocks noGrp="1"/>
          </p:cNvSpPr>
          <p:nvPr>
            <p:ph type="sldNum" sz="quarter" idx="12"/>
          </p:nvPr>
        </p:nvSpPr>
        <p:spPr>
          <a:xfrm>
            <a:off x="10347767" y="395910"/>
            <a:ext cx="1441048" cy="1294778"/>
          </a:xfrm>
        </p:spPr>
        <p:txBody>
          <a:bodyPr/>
          <a:lstStyle>
            <a:lvl1pPr>
              <a:defRPr sz="6000">
                <a:latin typeface="+mj-lt"/>
              </a:defRPr>
            </a:lvl1pPr>
          </a:lstStyle>
          <a:p>
            <a:fld id="{45999E98-9AA7-41D8-B304-4D2BDA62FCDE}" type="slidenum">
              <a:rPr lang="pl-PL" smtClean="0"/>
              <a:pPr/>
              <a:t>‹#›</a:t>
            </a:fld>
            <a:endParaRPr lang="pl-PL" dirty="0"/>
          </a:p>
        </p:txBody>
      </p:sp>
      <p:pic>
        <p:nvPicPr>
          <p:cNvPr id="9" name="Obraz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001" y="704850"/>
            <a:ext cx="305843" cy="2778724"/>
          </a:xfrm>
          <a:prstGeom prst="rect">
            <a:avLst/>
          </a:prstGeom>
        </p:spPr>
      </p:pic>
      <p:cxnSp>
        <p:nvCxnSpPr>
          <p:cNvPr id="6" name="Łącznik prosty 5"/>
          <p:cNvCxnSpPr/>
          <p:nvPr userDrawn="1"/>
        </p:nvCxnSpPr>
        <p:spPr>
          <a:xfrm>
            <a:off x="838200" y="1690688"/>
            <a:ext cx="9253819"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64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Symbol zastępczy numeru slajdu 5"/>
          <p:cNvSpPr txBox="1">
            <a:spLocks/>
          </p:cNvSpPr>
          <p:nvPr userDrawn="1"/>
        </p:nvSpPr>
        <p:spPr>
          <a:xfrm>
            <a:off x="10347767" y="395910"/>
            <a:ext cx="1441048" cy="1294778"/>
          </a:xfrm>
          <a:prstGeom prst="rect">
            <a:avLst/>
          </a:prstGeom>
        </p:spPr>
        <p:txBody>
          <a:bodyPr vert="horz" lIns="91440" tIns="45720" rIns="91440" bIns="45720" rtlCol="0" anchor="ctr"/>
          <a:lstStyle>
            <a:defPPr>
              <a:defRPr lang="pl-P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999E98-9AA7-41D8-B304-4D2BDA62FCDE}" type="slidenum">
              <a:rPr lang="pl-PL" sz="6000" smtClean="0">
                <a:latin typeface="+mj-lt"/>
              </a:rPr>
              <a:pPr/>
              <a:t>‹#›</a:t>
            </a:fld>
            <a:endParaRPr lang="pl-PL" sz="6000" dirty="0">
              <a:latin typeface="+mj-lt"/>
            </a:endParaRPr>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0968" y="5800344"/>
            <a:ext cx="2161032" cy="1057656"/>
          </a:xfrm>
          <a:prstGeom prst="rect">
            <a:avLst/>
          </a:prstGeom>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001" y="704850"/>
            <a:ext cx="305843" cy="2778724"/>
          </a:xfrm>
          <a:prstGeom prst="rect">
            <a:avLst/>
          </a:prstGeom>
        </p:spPr>
      </p:pic>
    </p:spTree>
    <p:extLst>
      <p:ext uri="{BB962C8B-B14F-4D97-AF65-F5344CB8AC3E}">
        <p14:creationId xmlns:p14="http://schemas.microsoft.com/office/powerpoint/2010/main" val="319695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az z podpisem">
    <p:spTree>
      <p:nvGrpSpPr>
        <p:cNvPr id="1" name=""/>
        <p:cNvGrpSpPr/>
        <p:nvPr/>
      </p:nvGrpSpPr>
      <p:grpSpPr>
        <a:xfrm>
          <a:off x="0" y="0"/>
          <a:ext cx="0" cy="0"/>
          <a:chOff x="0" y="0"/>
          <a:chExt cx="0" cy="0"/>
        </a:xfrm>
      </p:grpSpPr>
      <p:sp>
        <p:nvSpPr>
          <p:cNvPr id="3" name="Symbol zastępczy obrazu 2"/>
          <p:cNvSpPr>
            <a:spLocks noGrp="1"/>
          </p:cNvSpPr>
          <p:nvPr>
            <p:ph type="pic" idx="1"/>
          </p:nvPr>
        </p:nvSpPr>
        <p:spPr>
          <a:xfrm>
            <a:off x="4967201" y="1835671"/>
            <a:ext cx="5112801" cy="3810599"/>
          </a:xfrm>
        </p:spPr>
        <p:txBody>
          <a:bodyPr/>
          <a:lstStyle>
            <a:lvl1pPr marL="0" indent="0">
              <a:buNone/>
              <a:defRPr sz="3200">
                <a:latin typeface="+mj-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pl-PL" dirty="0"/>
          </a:p>
        </p:txBody>
      </p:sp>
      <p:sp>
        <p:nvSpPr>
          <p:cNvPr id="4" name="Symbol zastępczy tekstu 3"/>
          <p:cNvSpPr>
            <a:spLocks noGrp="1"/>
          </p:cNvSpPr>
          <p:nvPr>
            <p:ph type="body" sz="half" idx="2"/>
          </p:nvPr>
        </p:nvSpPr>
        <p:spPr>
          <a:xfrm>
            <a:off x="839790" y="1835669"/>
            <a:ext cx="3932237" cy="4608000"/>
          </a:xfrm>
        </p:spPr>
        <p:txBody>
          <a:bodyPr/>
          <a:lstStyle>
            <a:lvl1pPr marL="0" indent="0">
              <a:buNone/>
              <a:defRPr sz="1600">
                <a:latin typeface="+mj-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pl-PL" dirty="0"/>
              <a:t>Kliknij, aby edytować style wzorca tekstu</a:t>
            </a:r>
          </a:p>
        </p:txBody>
      </p:sp>
      <p:pic>
        <p:nvPicPr>
          <p:cNvPr id="9" name="Obraz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0968" y="5800344"/>
            <a:ext cx="2161032" cy="1057656"/>
          </a:xfrm>
          <a:prstGeom prst="rect">
            <a:avLst/>
          </a:prstGeom>
        </p:spPr>
      </p:pic>
      <p:sp>
        <p:nvSpPr>
          <p:cNvPr id="10" name="Symbol zastępczy numeru slajdu 5"/>
          <p:cNvSpPr>
            <a:spLocks noGrp="1"/>
          </p:cNvSpPr>
          <p:nvPr>
            <p:ph type="sldNum" sz="quarter" idx="12"/>
          </p:nvPr>
        </p:nvSpPr>
        <p:spPr>
          <a:xfrm>
            <a:off x="10347767" y="395910"/>
            <a:ext cx="1441048" cy="1294778"/>
          </a:xfrm>
        </p:spPr>
        <p:txBody>
          <a:bodyPr/>
          <a:lstStyle>
            <a:lvl1pPr>
              <a:defRPr sz="6000">
                <a:latin typeface="+mj-lt"/>
              </a:defRPr>
            </a:lvl1pPr>
          </a:lstStyle>
          <a:p>
            <a:fld id="{45999E98-9AA7-41D8-B304-4D2BDA62FCDE}" type="slidenum">
              <a:rPr lang="pl-PL" smtClean="0"/>
              <a:pPr/>
              <a:t>‹#›</a:t>
            </a:fld>
            <a:endParaRPr lang="pl-PL" dirty="0"/>
          </a:p>
        </p:txBody>
      </p:sp>
      <p:sp>
        <p:nvSpPr>
          <p:cNvPr id="11" name="Tytuł 1"/>
          <p:cNvSpPr>
            <a:spLocks noGrp="1"/>
          </p:cNvSpPr>
          <p:nvPr>
            <p:ph type="title"/>
          </p:nvPr>
        </p:nvSpPr>
        <p:spPr>
          <a:xfrm>
            <a:off x="838200" y="365127"/>
            <a:ext cx="9241800" cy="1325563"/>
          </a:xfrm>
        </p:spPr>
        <p:txBody>
          <a:bodyPr>
            <a:normAutofit/>
          </a:bodyPr>
          <a:lstStyle>
            <a:lvl1pPr>
              <a:defRPr sz="6000"/>
            </a:lvl1pPr>
          </a:lstStyle>
          <a:p>
            <a:r>
              <a:rPr lang="pl-PL" dirty="0"/>
              <a:t>Kliknij, aby edytować styl</a:t>
            </a:r>
          </a:p>
        </p:txBody>
      </p:sp>
      <p:pic>
        <p:nvPicPr>
          <p:cNvPr id="12" name="Obraz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001" y="704850"/>
            <a:ext cx="305843" cy="2778724"/>
          </a:xfrm>
          <a:prstGeom prst="rect">
            <a:avLst/>
          </a:prstGeom>
        </p:spPr>
      </p:pic>
      <p:cxnSp>
        <p:nvCxnSpPr>
          <p:cNvPr id="8" name="Łącznik prosty 7"/>
          <p:cNvCxnSpPr/>
          <p:nvPr userDrawn="1"/>
        </p:nvCxnSpPr>
        <p:spPr>
          <a:xfrm>
            <a:off x="838200" y="1690688"/>
            <a:ext cx="9253819"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017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a:p>
        </p:txBody>
      </p:sp>
      <p:sp>
        <p:nvSpPr>
          <p:cNvPr id="5" name="Symbol zastępczy stopki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99E98-9AA7-41D8-B304-4D2BDA62FCDE}" type="slidenum">
              <a:rPr lang="pl-PL" smtClean="0"/>
              <a:pPr/>
              <a:t>‹#›</a:t>
            </a:fld>
            <a:endParaRPr lang="pl-PL"/>
          </a:p>
        </p:txBody>
      </p:sp>
    </p:spTree>
    <p:extLst>
      <p:ext uri="{BB962C8B-B14F-4D97-AF65-F5344CB8AC3E}">
        <p14:creationId xmlns:p14="http://schemas.microsoft.com/office/powerpoint/2010/main" val="248286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0.jpe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27921" y="2056945"/>
            <a:ext cx="9954404" cy="1591324"/>
          </a:xfrm>
        </p:spPr>
        <p:txBody>
          <a:bodyPr>
            <a:noAutofit/>
          </a:bodyPr>
          <a:lstStyle/>
          <a:p>
            <a:pPr algn="ctr"/>
            <a:r>
              <a:rPr lang="pl-PL" sz="4400" b="1" dirty="0">
                <a:latin typeface="+mn-lt"/>
              </a:rPr>
              <a:t>„Sieć jutra”</a:t>
            </a:r>
            <a:br>
              <a:rPr lang="pl-PL" sz="4400" b="1" dirty="0">
                <a:latin typeface="+mn-lt"/>
              </a:rPr>
            </a:br>
            <a:r>
              <a:rPr lang="pl-PL" sz="4000" b="1" dirty="0">
                <a:latin typeface="+mn-lt"/>
              </a:rPr>
              <a:t>czyli: jak Polacy korzystają z internetu </a:t>
            </a:r>
            <a:br>
              <a:rPr lang="pl-PL" sz="4000" b="1" dirty="0">
                <a:latin typeface="+mn-lt"/>
              </a:rPr>
            </a:br>
            <a:r>
              <a:rPr lang="pl-PL" sz="4000" b="1" dirty="0">
                <a:latin typeface="+mn-lt"/>
              </a:rPr>
              <a:t>i nowości technologicznych w świecie finansów?</a:t>
            </a:r>
            <a:endParaRPr lang="pl-PL" sz="4400" b="1" dirty="0">
              <a:latin typeface="+mn-lt"/>
            </a:endParaRPr>
          </a:p>
        </p:txBody>
      </p:sp>
      <p:sp>
        <p:nvSpPr>
          <p:cNvPr id="3" name="Podtytuł 2"/>
          <p:cNvSpPr>
            <a:spLocks noGrp="1"/>
          </p:cNvSpPr>
          <p:nvPr>
            <p:ph type="subTitle" idx="1"/>
          </p:nvPr>
        </p:nvSpPr>
        <p:spPr>
          <a:xfrm>
            <a:off x="1124756" y="3864113"/>
            <a:ext cx="5279094" cy="409493"/>
          </a:xfrm>
        </p:spPr>
        <p:txBody>
          <a:bodyPr>
            <a:normAutofit/>
          </a:bodyPr>
          <a:lstStyle/>
          <a:p>
            <a:r>
              <a:rPr lang="pl-PL" sz="2000" dirty="0">
                <a:latin typeface="+mn-lt"/>
              </a:rPr>
              <a:t>Raport z badania ilościowego przygotowany dla: </a:t>
            </a:r>
          </a:p>
        </p:txBody>
      </p:sp>
      <p:pic>
        <p:nvPicPr>
          <p:cNvPr id="9" name="Grafika 8">
            <a:extLst>
              <a:ext uri="{FF2B5EF4-FFF2-40B4-BE49-F238E27FC236}">
                <a16:creationId xmlns:a16="http://schemas.microsoft.com/office/drawing/2014/main" id="{AB55B768-7535-2623-8346-DA1B0295B6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8032" y="4725310"/>
            <a:ext cx="3648075" cy="809625"/>
          </a:xfrm>
          <a:prstGeom prst="rect">
            <a:avLst/>
          </a:prstGeom>
        </p:spPr>
      </p:pic>
    </p:spTree>
    <p:extLst>
      <p:ext uri="{BB962C8B-B14F-4D97-AF65-F5344CB8AC3E}">
        <p14:creationId xmlns:p14="http://schemas.microsoft.com/office/powerpoint/2010/main" val="371374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0001" y="290284"/>
            <a:ext cx="9390365" cy="1070918"/>
          </a:xfrm>
          <a:noFill/>
        </p:spPr>
        <p:txBody>
          <a:bodyPr>
            <a:normAutofit/>
          </a:bodyPr>
          <a:lstStyle/>
          <a:p>
            <a:r>
              <a:rPr lang="pl-PL" sz="3200" dirty="0">
                <a:latin typeface="+mn-lt"/>
              </a:rPr>
              <a:t>Obecny w sieci – Media społecznościowe 2/2</a:t>
            </a:r>
          </a:p>
        </p:txBody>
      </p:sp>
      <p:sp>
        <p:nvSpPr>
          <p:cNvPr id="17" name="16 Marcador de número de diapositiva"/>
          <p:cNvSpPr>
            <a:spLocks noGrp="1"/>
          </p:cNvSpPr>
          <p:nvPr>
            <p:ph type="sldNum" sz="quarter" idx="12"/>
          </p:nvPr>
        </p:nvSpPr>
        <p:spPr/>
        <p:txBody>
          <a:bodyPr/>
          <a:lstStyle/>
          <a:p>
            <a:fld id="{45999E98-9AA7-41D8-B304-4D2BDA62FCDE}" type="slidenum">
              <a:rPr lang="pl-PL" smtClean="0">
                <a:solidFill>
                  <a:schemeClr val="bg1">
                    <a:lumMod val="50000"/>
                  </a:schemeClr>
                </a:solidFill>
              </a:rPr>
              <a:pPr/>
              <a:t>10</a:t>
            </a:fld>
            <a:endParaRPr lang="pl-PL" dirty="0">
              <a:solidFill>
                <a:schemeClr val="bg1">
                  <a:lumMod val="50000"/>
                </a:schemeClr>
              </a:solidFill>
            </a:endParaRPr>
          </a:p>
        </p:txBody>
      </p:sp>
      <p:sp>
        <p:nvSpPr>
          <p:cNvPr id="4" name="18 CuadroTexto">
            <a:extLst>
              <a:ext uri="{FF2B5EF4-FFF2-40B4-BE49-F238E27FC236}">
                <a16:creationId xmlns:a16="http://schemas.microsoft.com/office/drawing/2014/main" id="{F332D04B-B76F-4C6B-A793-0E86D8CFBEDF}"/>
              </a:ext>
            </a:extLst>
          </p:cNvPr>
          <p:cNvSpPr txBox="1"/>
          <p:nvPr/>
        </p:nvSpPr>
        <p:spPr>
          <a:xfrm>
            <a:off x="895739" y="1510492"/>
            <a:ext cx="9181322" cy="3893374"/>
          </a:xfrm>
          <a:prstGeom prst="rect">
            <a:avLst/>
          </a:prstGeom>
          <a:solidFill>
            <a:srgbClr val="E2E3DC"/>
          </a:solidFill>
        </p:spPr>
        <p:txBody>
          <a:bodyPr wrap="square" rtlCol="0">
            <a:spAutoFit/>
          </a:bodyPr>
          <a:lstStyle/>
          <a:p>
            <a:r>
              <a:rPr lang="pl-PL" sz="1300" b="1" dirty="0">
                <a:solidFill>
                  <a:srgbClr val="000000"/>
                </a:solidFill>
                <a:latin typeface="Calibri" panose="020F0502020204030204" pitchFamily="34" charset="0"/>
              </a:rPr>
              <a:t>KONSUMPCJA MEDIÓW SPOŁECZNOŚCIOWYCH A ZADOWOLENIE Z ŻYCIA</a:t>
            </a:r>
          </a:p>
          <a:p>
            <a:endParaRPr lang="pl-PL" sz="1300" dirty="0">
              <a:solidFill>
                <a:srgbClr val="000000"/>
              </a:solidFill>
              <a:latin typeface="Calibri" panose="020F0502020204030204" pitchFamily="34" charset="0"/>
            </a:endParaRPr>
          </a:p>
          <a:p>
            <a:r>
              <a:rPr lang="pl-PL" sz="1300" b="1" dirty="0">
                <a:solidFill>
                  <a:srgbClr val="000000"/>
                </a:solidFill>
                <a:latin typeface="Calibri" panose="020F0502020204030204" pitchFamily="34" charset="0"/>
              </a:rPr>
              <a:t>Udało nam się również zaobserwować pewną zależność pomiędzy regularnością korzystania z niektórych mediów społecznościowych a subiektywnym zadowoleniem z życia. </a:t>
            </a:r>
            <a:r>
              <a:rPr lang="pl-PL" sz="1300" dirty="0">
                <a:solidFill>
                  <a:srgbClr val="000000"/>
                </a:solidFill>
                <a:latin typeface="Calibri" panose="020F0502020204030204" pitchFamily="34" charset="0"/>
              </a:rPr>
              <a:t>Regularni konsumenci Instagrama oraz </a:t>
            </a:r>
            <a:r>
              <a:rPr lang="pl-PL" sz="1300" dirty="0" err="1">
                <a:solidFill>
                  <a:srgbClr val="000000"/>
                </a:solidFill>
                <a:latin typeface="Calibri" panose="020F0502020204030204" pitchFamily="34" charset="0"/>
              </a:rPr>
              <a:t>YouTube’a</a:t>
            </a:r>
            <a:r>
              <a:rPr lang="pl-PL" sz="1300" dirty="0">
                <a:solidFill>
                  <a:srgbClr val="000000"/>
                </a:solidFill>
                <a:latin typeface="Calibri" panose="020F0502020204030204" pitchFamily="34" charset="0"/>
              </a:rPr>
              <a:t> deklarowali mniejsze subiektywne zadowolenie z życia niż osoby z tych portali niekorzystające. Warto jednak i tym razem pamiętać o braku możliwości określenia na tym etapie dokładnych przyczyn takiej zależności – nie wiadomo, czy to korzystanie z poszczególnych portali obniża subiektywne zadowolenie z życia, czy odwrotnie – poszczególne portale „przyciągają” do siebie osoby z deklarowanym niższym zadowoleniem z życia. </a:t>
            </a:r>
          </a:p>
          <a:p>
            <a:endParaRPr lang="pl-PL" sz="1300" dirty="0">
              <a:solidFill>
                <a:srgbClr val="000000"/>
              </a:solidFill>
              <a:latin typeface="Calibri" panose="020F0502020204030204" pitchFamily="34" charset="0"/>
            </a:endParaRPr>
          </a:p>
          <a:p>
            <a:r>
              <a:rPr lang="pl-PL" sz="1300" b="1" dirty="0">
                <a:solidFill>
                  <a:srgbClr val="000000"/>
                </a:solidFill>
                <a:latin typeface="Calibri" panose="020F0502020204030204" pitchFamily="34" charset="0"/>
              </a:rPr>
              <a:t>INFORMACYJNA FUNKCJA MEDIÓW SPOŁECZNOŚCIOWYCH </a:t>
            </a:r>
            <a:endParaRPr lang="pl-PL" sz="1300" b="1" dirty="0"/>
          </a:p>
          <a:p>
            <a:endParaRPr lang="pl-PL" sz="1300" b="1" dirty="0">
              <a:latin typeface="+mn-lt"/>
            </a:endParaRPr>
          </a:p>
          <a:p>
            <a:r>
              <a:rPr lang="pl-PL" sz="1300" b="1" dirty="0">
                <a:latin typeface="+mn-lt"/>
              </a:rPr>
              <a:t>Media społecznościowe to dla Polaków nie tylko rozrywka, lecz także „okno na świat” – 41% społeczeństwa traktuje media społecznościowe jako jedno z głównych źródeł informacji na temat bieżących wydarzeń z Polski i świata </a:t>
            </a:r>
            <a:r>
              <a:rPr lang="pl-PL" sz="1300" dirty="0">
                <a:latin typeface="+mn-lt"/>
              </a:rPr>
              <a:t>(media społecznościowe to #2 w tym zakresie – 49% Polaków jako jedno z głównych źródeł bieżących wydarzeń podaje strony specjalistyczne). Ponadto, dla 36% społeczeństwa media społecznościowe są jednym z głównych (tuż za stronami wyszukanymi w </a:t>
            </a:r>
            <a:r>
              <a:rPr lang="pl-PL" sz="1300" dirty="0"/>
              <a:t>wyszukiwarce – 48%) </a:t>
            </a:r>
            <a:r>
              <a:rPr lang="pl-PL" sz="1300" dirty="0">
                <a:latin typeface="+mn-lt"/>
              </a:rPr>
              <a:t>źródłem codziennych porad. W obszarze wiedzy finansowej, media społecznościowe plasują się dopiero na 4. miejscu – są jednym z głównych miejsc zdobywania informacji na ten temat dla 17% Polaków. Znacznie popularniejsze jest poszukiwanie takich informacji na s</a:t>
            </a:r>
            <a:r>
              <a:rPr lang="pl-PL" sz="1300" b="0" i="0" u="none" strike="noStrike" kern="1200" dirty="0">
                <a:solidFill>
                  <a:srgbClr val="000000"/>
                </a:solidFill>
                <a:effectLst/>
                <a:latin typeface="Calibri" panose="020F0502020204030204" pitchFamily="34" charset="0"/>
              </a:rPr>
              <a:t>pecjalistycznych stronach www poświęconych danej tematyce (44% Polaków), portalach ogólnotematycznych (40%)</a:t>
            </a:r>
            <a:r>
              <a:rPr lang="pl-PL" sz="1300" dirty="0">
                <a:solidFill>
                  <a:srgbClr val="000000"/>
                </a:solidFill>
                <a:latin typeface="Calibri" panose="020F0502020204030204" pitchFamily="34" charset="0"/>
              </a:rPr>
              <a:t>, czy poprzez zwyczajne wyszukiwanie haseł w wyszukiwarkach (28%). </a:t>
            </a:r>
            <a:endParaRPr lang="pl-PL" sz="1300" b="0" i="0" u="none" strike="noStrike" dirty="0">
              <a:effectLst/>
              <a:latin typeface="Arial" panose="020B0604020202020204" pitchFamily="34" charset="0"/>
            </a:endParaRPr>
          </a:p>
        </p:txBody>
      </p:sp>
    </p:spTree>
    <p:extLst>
      <p:ext uri="{BB962C8B-B14F-4D97-AF65-F5344CB8AC3E}">
        <p14:creationId xmlns:p14="http://schemas.microsoft.com/office/powerpoint/2010/main" val="285510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0001" y="290284"/>
            <a:ext cx="9390365" cy="1070918"/>
          </a:xfrm>
          <a:noFill/>
        </p:spPr>
        <p:txBody>
          <a:bodyPr>
            <a:normAutofit/>
          </a:bodyPr>
          <a:lstStyle/>
          <a:p>
            <a:r>
              <a:rPr lang="pl-PL" sz="3200" dirty="0">
                <a:latin typeface="+mn-lt"/>
              </a:rPr>
              <a:t>Obecny w sieci – Poszukiwanie informacji i potrzeba bycia online</a:t>
            </a:r>
          </a:p>
        </p:txBody>
      </p:sp>
      <p:sp>
        <p:nvSpPr>
          <p:cNvPr id="17" name="16 Marcador de número de diapositiva"/>
          <p:cNvSpPr>
            <a:spLocks noGrp="1"/>
          </p:cNvSpPr>
          <p:nvPr>
            <p:ph type="sldNum" sz="quarter" idx="12"/>
          </p:nvPr>
        </p:nvSpPr>
        <p:spPr/>
        <p:txBody>
          <a:bodyPr/>
          <a:lstStyle/>
          <a:p>
            <a:fld id="{45999E98-9AA7-41D8-B304-4D2BDA62FCDE}" type="slidenum">
              <a:rPr lang="pl-PL" smtClean="0">
                <a:solidFill>
                  <a:schemeClr val="bg1">
                    <a:lumMod val="50000"/>
                  </a:schemeClr>
                </a:solidFill>
              </a:rPr>
              <a:pPr/>
              <a:t>11</a:t>
            </a:fld>
            <a:endParaRPr lang="pl-PL" dirty="0">
              <a:solidFill>
                <a:schemeClr val="bg1">
                  <a:lumMod val="50000"/>
                </a:schemeClr>
              </a:solidFill>
            </a:endParaRPr>
          </a:p>
        </p:txBody>
      </p:sp>
      <p:sp>
        <p:nvSpPr>
          <p:cNvPr id="4" name="18 CuadroTexto">
            <a:extLst>
              <a:ext uri="{FF2B5EF4-FFF2-40B4-BE49-F238E27FC236}">
                <a16:creationId xmlns:a16="http://schemas.microsoft.com/office/drawing/2014/main" id="{F332D04B-B76F-4C6B-A793-0E86D8CFBEDF}"/>
              </a:ext>
            </a:extLst>
          </p:cNvPr>
          <p:cNvSpPr txBox="1"/>
          <p:nvPr/>
        </p:nvSpPr>
        <p:spPr>
          <a:xfrm>
            <a:off x="782186" y="1481708"/>
            <a:ext cx="10286105" cy="5086008"/>
          </a:xfrm>
          <a:prstGeom prst="rect">
            <a:avLst/>
          </a:prstGeom>
          <a:solidFill>
            <a:srgbClr val="E2E3DC"/>
          </a:solidFill>
        </p:spPr>
        <p:txBody>
          <a:bodyPr wrap="square" rtlCol="0">
            <a:spAutoFit/>
          </a:bodyPr>
          <a:lstStyle/>
          <a:p>
            <a:r>
              <a:rPr lang="pl-PL" sz="1250" b="1" dirty="0">
                <a:latin typeface="+mn-lt"/>
              </a:rPr>
              <a:t>W JAKIEJ FORMIE POLACY POSZUKUJĄ INFORMACJI?</a:t>
            </a:r>
          </a:p>
          <a:p>
            <a:endParaRPr lang="pl-PL" sz="1250" dirty="0"/>
          </a:p>
          <a:p>
            <a:r>
              <a:rPr lang="pl-PL" sz="1250" b="1" dirty="0">
                <a:latin typeface="+mn-lt"/>
              </a:rPr>
              <a:t>Preferencje odnośnie formy informacji (tekst / grafika / wideo, itd.), zależą od obszaru, którego one dotyczą. </a:t>
            </a:r>
            <a:r>
              <a:rPr lang="pl-PL" sz="1250" dirty="0">
                <a:latin typeface="+mn-lt"/>
              </a:rPr>
              <a:t>Tak oto Polacy, poszukując codziennych porad, najchętniej wybierają informacje w formie krótkich wideo. W odniesieniu jednak  do finansów oraz bieżących wydarzeń deklarują preferencję informacji tekstowych. </a:t>
            </a:r>
          </a:p>
          <a:p>
            <a:endParaRPr lang="pl-PL" sz="1250" dirty="0"/>
          </a:p>
          <a:p>
            <a:r>
              <a:rPr lang="pl-PL" sz="1250" dirty="0"/>
              <a:t>56% Polaków w celu pozyskania informacji na temat hipotetycznej pożyczki, deklaratywnie wolałaby wyczerpujący artykuł niż infografikę lub filmik. Pomimo tego, w eksperymencie, który udało nam się przeprowadzić, infografika dotycząca oferty kredytu, została istotnie lepiej (niż tekst) oceniona na wymiarach wiarygodności oraz wzbudzanego zaufania. Wyniki nie potwierdziły się jednak w </a:t>
            </a:r>
            <a:r>
              <a:rPr lang="pl-PL" sz="1250" dirty="0" err="1"/>
              <a:t>case’ie</a:t>
            </a:r>
            <a:r>
              <a:rPr lang="pl-PL" sz="1250" dirty="0"/>
              <a:t> dotyczącym inflacji – gdzie pod względem wiarygodności to tekst wypadł istotnie lepiej. Jedną z hipotez dla takiego wyniku może być odmienne przetwarzanie informacji dotyczących ofert, od tych, dotyczących informacji ogólnych. Możliwe, że </a:t>
            </a:r>
            <a:r>
              <a:rPr lang="pl-PL" sz="1250" b="1" dirty="0"/>
              <a:t>konsumenci – zalewani zewsząd ofertami – oczekują, że będą one prezentowane w coraz bardziej transparentny, ale zarazem prosty sposób.</a:t>
            </a:r>
            <a:r>
              <a:rPr lang="pl-PL" sz="1250" dirty="0"/>
              <a:t>. </a:t>
            </a:r>
          </a:p>
          <a:p>
            <a:endParaRPr lang="pl-PL" sz="1250" dirty="0"/>
          </a:p>
          <a:p>
            <a:r>
              <a:rPr lang="pl-PL" sz="1250" b="1" dirty="0">
                <a:solidFill>
                  <a:srgbClr val="000000"/>
                </a:solidFill>
              </a:rPr>
              <a:t>POLACY POZBAWIENI DOSTĘPU DO INTERNETU</a:t>
            </a:r>
          </a:p>
          <a:p>
            <a:endParaRPr lang="pl-PL" sz="1250" dirty="0">
              <a:solidFill>
                <a:srgbClr val="000000"/>
              </a:solidFill>
            </a:endParaRPr>
          </a:p>
          <a:p>
            <a:r>
              <a:rPr lang="pl-PL" sz="1250" b="1" dirty="0">
                <a:solidFill>
                  <a:srgbClr val="000000"/>
                </a:solidFill>
              </a:rPr>
              <a:t>Co piąty Polak nie był w ciągu ostatniego miesiąca pozbawiony dostępu do internetu nawet na chwilę. </a:t>
            </a:r>
            <a:r>
              <a:rPr lang="pl-PL" sz="1250" dirty="0">
                <a:solidFill>
                  <a:srgbClr val="000000"/>
                </a:solidFill>
              </a:rPr>
              <a:t>W grupie tej istotnie rzadziej znalazły się jednak osoby poniżej 34 r.ż. (które spędzają średnio większą ilość czasu na dostępie do internetu w skali dnia, niż osoby starsze). Możliwe więc, że osoby młodsze częściej dostrzegały sytuacje, w których z pewnych przyczyn znajdowali się offline. </a:t>
            </a:r>
            <a:r>
              <a:rPr lang="pl-PL" sz="1200" dirty="0">
                <a:solidFill>
                  <a:srgbClr val="000000"/>
                </a:solidFill>
                <a:latin typeface="Calibri" panose="020F0502020204030204" pitchFamily="34" charset="0"/>
                <a:ea typeface="Times New Roman" panose="02020603050405020304" pitchFamily="18" charset="0"/>
              </a:rPr>
              <a:t>Pomimo jednak, że tylko 26% Polaków deklaruje, że w ciągu ostatniego miesiąca ograniczała czas spędzony online, to </a:t>
            </a:r>
            <a:r>
              <a:rPr lang="pl-PL" sz="1200" b="1" dirty="0">
                <a:solidFill>
                  <a:srgbClr val="000000"/>
                </a:solidFill>
                <a:latin typeface="Calibri" panose="020F0502020204030204" pitchFamily="34" charset="0"/>
                <a:ea typeface="Times New Roman" panose="02020603050405020304" pitchFamily="18" charset="0"/>
              </a:rPr>
              <a:t>około połowa z nich troszczyła się o relacje międzyludzkie </a:t>
            </a:r>
            <a:r>
              <a:rPr lang="pl-PL" sz="1200" dirty="0">
                <a:solidFill>
                  <a:srgbClr val="000000"/>
                </a:solidFill>
                <a:latin typeface="Calibri" panose="020F0502020204030204" pitchFamily="34" charset="0"/>
                <a:ea typeface="Times New Roman" panose="02020603050405020304" pitchFamily="18" charset="0"/>
              </a:rPr>
              <a:t>(51%) </a:t>
            </a:r>
            <a:r>
              <a:rPr lang="pl-PL" sz="1200" b="1" dirty="0">
                <a:solidFill>
                  <a:srgbClr val="000000"/>
                </a:solidFill>
                <a:latin typeface="Calibri" panose="020F0502020204030204" pitchFamily="34" charset="0"/>
                <a:ea typeface="Times New Roman" panose="02020603050405020304" pitchFamily="18" charset="0"/>
              </a:rPr>
              <a:t>i dbała o swój rozwój </a:t>
            </a:r>
            <a:r>
              <a:rPr lang="pl-PL" sz="1200" dirty="0">
                <a:solidFill>
                  <a:srgbClr val="000000"/>
                </a:solidFill>
                <a:latin typeface="Calibri" panose="020F0502020204030204" pitchFamily="34" charset="0"/>
                <a:ea typeface="Times New Roman" panose="02020603050405020304" pitchFamily="18" charset="0"/>
              </a:rPr>
              <a:t>(46%) </a:t>
            </a:r>
            <a:r>
              <a:rPr lang="pl-PL" sz="1200" b="1" dirty="0">
                <a:solidFill>
                  <a:srgbClr val="000000"/>
                </a:solidFill>
                <a:latin typeface="Calibri" panose="020F0502020204030204" pitchFamily="34" charset="0"/>
                <a:ea typeface="Times New Roman" panose="02020603050405020304" pitchFamily="18" charset="0"/>
              </a:rPr>
              <a:t>poza siecią</a:t>
            </a:r>
            <a:r>
              <a:rPr lang="pl-PL" sz="1200" dirty="0">
                <a:solidFill>
                  <a:srgbClr val="000000"/>
                </a:solidFill>
                <a:latin typeface="Calibri" panose="020F0502020204030204" pitchFamily="34" charset="0"/>
                <a:ea typeface="Times New Roman" panose="02020603050405020304" pitchFamily="18" charset="0"/>
              </a:rPr>
              <a:t>. </a:t>
            </a:r>
            <a:endParaRPr lang="pl-PL" sz="1250" dirty="0">
              <a:solidFill>
                <a:srgbClr val="000000"/>
              </a:solidFill>
            </a:endParaRPr>
          </a:p>
          <a:p>
            <a:endParaRPr lang="pl-PL" sz="1250" dirty="0">
              <a:solidFill>
                <a:srgbClr val="000000"/>
              </a:solidFill>
            </a:endParaRPr>
          </a:p>
          <a:p>
            <a:r>
              <a:rPr lang="pl-PL" sz="1250" b="1" dirty="0">
                <a:solidFill>
                  <a:srgbClr val="000000"/>
                </a:solidFill>
              </a:rPr>
              <a:t>W hipotetycznej sytuacji odcięcia dostępu do sieci na dłuższy czas, co trzeci Polak zadeklarował, iż czułby dyskomfort i podirytowanie. </a:t>
            </a:r>
            <a:r>
              <a:rPr lang="pl-PL" sz="1250" b="1" dirty="0"/>
              <a:t>Ponadto, im dłuższy hipotetyczny czas pozbawienia dostępu do internetu, tym deklarowane większe negatywne emocje z tym związane </a:t>
            </a:r>
            <a:r>
              <a:rPr lang="pl-PL" sz="1250" dirty="0"/>
              <a:t>(znudzenie, złość, smutek, lęk, zniechęcenie i osamotnienie, niższe: obojętność, ulga i zadowolenie). Ekstrawertycy w większym stopniu deklarowali dyskomfort powiązany z hipotetycznym brakiem możliwości skontaktowania się z bliskimi. Introwertycy za bardziej dokuczliwe uznawali odcięcie informacyjne. Brak dostępu do informacji dotyczących sytuacji na świecie dokuczałby również istotnie częściej osobom starszym, niż młodszym, dla których bardziej dotkliwe okazałoby się odcięcie od wszystkich informacji i kontaktów dostępnych na mediach społecznościowych.</a:t>
            </a:r>
            <a:endParaRPr lang="pl-PL" sz="1250" dirty="0">
              <a:solidFill>
                <a:srgbClr val="000000"/>
              </a:solidFill>
            </a:endParaRPr>
          </a:p>
        </p:txBody>
      </p:sp>
    </p:spTree>
    <p:extLst>
      <p:ext uri="{BB962C8B-B14F-4D97-AF65-F5344CB8AC3E}">
        <p14:creationId xmlns:p14="http://schemas.microsoft.com/office/powerpoint/2010/main" val="10329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0001" y="290284"/>
            <a:ext cx="9390365" cy="1070918"/>
          </a:xfrm>
          <a:noFill/>
        </p:spPr>
        <p:txBody>
          <a:bodyPr>
            <a:normAutofit/>
          </a:bodyPr>
          <a:lstStyle/>
          <a:p>
            <a:r>
              <a:rPr lang="pl-PL" sz="3200" dirty="0">
                <a:latin typeface="+mn-lt"/>
              </a:rPr>
              <a:t>Obecny w sieci – Codzienność w sieci </a:t>
            </a:r>
          </a:p>
        </p:txBody>
      </p:sp>
      <p:sp>
        <p:nvSpPr>
          <p:cNvPr id="17" name="16 Marcador de número de diapositiva"/>
          <p:cNvSpPr>
            <a:spLocks noGrp="1"/>
          </p:cNvSpPr>
          <p:nvPr>
            <p:ph type="sldNum" sz="quarter" idx="12"/>
          </p:nvPr>
        </p:nvSpPr>
        <p:spPr/>
        <p:txBody>
          <a:bodyPr/>
          <a:lstStyle/>
          <a:p>
            <a:fld id="{45999E98-9AA7-41D8-B304-4D2BDA62FCDE}" type="slidenum">
              <a:rPr lang="pl-PL" smtClean="0">
                <a:solidFill>
                  <a:schemeClr val="bg1">
                    <a:lumMod val="50000"/>
                  </a:schemeClr>
                </a:solidFill>
              </a:rPr>
              <a:pPr/>
              <a:t>12</a:t>
            </a:fld>
            <a:endParaRPr lang="pl-PL" dirty="0">
              <a:solidFill>
                <a:schemeClr val="bg1">
                  <a:lumMod val="50000"/>
                </a:schemeClr>
              </a:solidFill>
            </a:endParaRPr>
          </a:p>
        </p:txBody>
      </p:sp>
      <p:sp>
        <p:nvSpPr>
          <p:cNvPr id="4" name="18 CuadroTexto">
            <a:extLst>
              <a:ext uri="{FF2B5EF4-FFF2-40B4-BE49-F238E27FC236}">
                <a16:creationId xmlns:a16="http://schemas.microsoft.com/office/drawing/2014/main" id="{F332D04B-B76F-4C6B-A793-0E86D8CFBEDF}"/>
              </a:ext>
            </a:extLst>
          </p:cNvPr>
          <p:cNvSpPr txBox="1"/>
          <p:nvPr/>
        </p:nvSpPr>
        <p:spPr>
          <a:xfrm>
            <a:off x="867747" y="1482500"/>
            <a:ext cx="9162662" cy="4893647"/>
          </a:xfrm>
          <a:prstGeom prst="rect">
            <a:avLst/>
          </a:prstGeom>
          <a:solidFill>
            <a:srgbClr val="E2E3DC"/>
          </a:solidFill>
        </p:spPr>
        <p:txBody>
          <a:bodyPr wrap="square" rtlCol="0">
            <a:spAutoFit/>
          </a:bodyPr>
          <a:lstStyle/>
          <a:p>
            <a:r>
              <a:rPr lang="pl-PL" sz="1300" b="1" dirty="0"/>
              <a:t>CODZIENNOŚĆ W SIECI</a:t>
            </a:r>
          </a:p>
          <a:p>
            <a:endParaRPr lang="pl-PL" sz="1300" b="1" dirty="0"/>
          </a:p>
          <a:p>
            <a:r>
              <a:rPr lang="pl-PL" sz="1300" dirty="0">
                <a:solidFill>
                  <a:srgbClr val="000000"/>
                </a:solidFill>
                <a:latin typeface="Calibri" panose="020F0502020204030204" pitchFamily="34" charset="0"/>
                <a:ea typeface="Times New Roman" panose="02020603050405020304" pitchFamily="18" charset="0"/>
              </a:rPr>
              <a:t>Prawie co piąty Polak jako swoje hobby / pasję uznaje sport/aktywność fizyczną (częściej mężczyźni – 25% vs. 16% kobiet) i/lub czytanie książek (raczej kobiety – 23% vs. 10% mężczyzn). Drugie tyle Polaków (26%) deklaruje, że nie posiada hobby / pasji. </a:t>
            </a:r>
            <a:r>
              <a:rPr lang="pl-PL" sz="1300" b="1" dirty="0">
                <a:solidFill>
                  <a:srgbClr val="000000"/>
                </a:solidFill>
                <a:latin typeface="Calibri" panose="020F0502020204030204" pitchFamily="34" charset="0"/>
                <a:ea typeface="Times New Roman" panose="02020603050405020304" pitchFamily="18" charset="0"/>
              </a:rPr>
              <a:t>Brak zainteresowań nie korelował jednak w żaden sposób z czasem spędzanym w sieci. </a:t>
            </a:r>
          </a:p>
          <a:p>
            <a:endParaRPr lang="pl-PL" sz="1300" b="1" dirty="0">
              <a:solidFill>
                <a:srgbClr val="000000"/>
              </a:solidFill>
              <a:latin typeface="Calibri" panose="020F0502020204030204" pitchFamily="34" charset="0"/>
              <a:ea typeface="Times New Roman" panose="02020603050405020304" pitchFamily="18" charset="0"/>
            </a:endParaRPr>
          </a:p>
          <a:p>
            <a:r>
              <a:rPr lang="pl-PL" sz="1300" b="1" dirty="0">
                <a:solidFill>
                  <a:srgbClr val="000000"/>
                </a:solidFill>
                <a:latin typeface="Calibri" panose="020F0502020204030204" pitchFamily="34" charset="0"/>
                <a:ea typeface="Times New Roman" panose="02020603050405020304" pitchFamily="18" charset="0"/>
              </a:rPr>
              <a:t>Problemem społecznym może jednak okazać się w pewnym stopniu zagadnienie </a:t>
            </a:r>
            <a:r>
              <a:rPr lang="pl-PL" sz="1300" b="1" i="1" dirty="0" err="1">
                <a:solidFill>
                  <a:srgbClr val="000000"/>
                </a:solidFill>
                <a:latin typeface="Calibri" panose="020F0502020204030204" pitchFamily="34" charset="0"/>
                <a:ea typeface="Times New Roman" panose="02020603050405020304" pitchFamily="18" charset="0"/>
              </a:rPr>
              <a:t>work</a:t>
            </a:r>
            <a:r>
              <a:rPr lang="pl-PL" sz="1300" b="1" i="1" dirty="0">
                <a:solidFill>
                  <a:srgbClr val="000000"/>
                </a:solidFill>
                <a:latin typeface="Calibri" panose="020F0502020204030204" pitchFamily="34" charset="0"/>
                <a:ea typeface="Times New Roman" panose="02020603050405020304" pitchFamily="18" charset="0"/>
              </a:rPr>
              <a:t>-life </a:t>
            </a:r>
            <a:r>
              <a:rPr lang="pl-PL" sz="1300" b="1" i="1" dirty="0" err="1">
                <a:solidFill>
                  <a:srgbClr val="000000"/>
                </a:solidFill>
                <a:latin typeface="Calibri" panose="020F0502020204030204" pitchFamily="34" charset="0"/>
                <a:ea typeface="Times New Roman" panose="02020603050405020304" pitchFamily="18" charset="0"/>
              </a:rPr>
              <a:t>balance</a:t>
            </a:r>
            <a:r>
              <a:rPr lang="pl-PL" sz="1300" dirty="0">
                <a:solidFill>
                  <a:srgbClr val="000000"/>
                </a:solidFill>
                <a:latin typeface="Calibri" panose="020F0502020204030204" pitchFamily="34" charset="0"/>
                <a:ea typeface="Times New Roman" panose="02020603050405020304" pitchFamily="18" charset="0"/>
              </a:rPr>
              <a:t>. 60% Polaków jest zdania, że powinno wprowadzić się prawny zakaz kontaktowania w sprawach służbowych poza godzinami pracy. Istotnie częściej są to kobiety (64% vs. 54% – mężczyźni).  </a:t>
            </a:r>
          </a:p>
          <a:p>
            <a:r>
              <a:rPr lang="pl-PL" sz="1300" dirty="0">
                <a:latin typeface="+mn-lt"/>
              </a:rPr>
              <a:t>Niemal 40% Polaków deklaruje, że ich pracodawca kontaktuje się z nimi „po godzinach”. 57% z nich czuje się w obowiązku odpowiedzieć, nawet, jeśli tego nie chce. Ponadto, w grupie tej istotnie częściej znajdują się osoby umiarkowanie zadowolone z życia. </a:t>
            </a:r>
            <a:r>
              <a:rPr lang="pl-PL" sz="1300" b="1" dirty="0">
                <a:latin typeface="+mn-lt"/>
              </a:rPr>
              <a:t>Istnieje szansa, że presja na bycie online może powodować spadek jakości i zadowolenia z życia.</a:t>
            </a:r>
          </a:p>
          <a:p>
            <a:endParaRPr lang="pl-PL" sz="1300" dirty="0"/>
          </a:p>
          <a:p>
            <a:r>
              <a:rPr lang="pl-PL" sz="1300" b="1" dirty="0"/>
              <a:t>Średnio co piąty Polak deklaruje bycie online podczas rutynowych czynności (takich jak: jedzenie, korzystanie z toalety, czas przed pójściem spać i tuż po przebudzeniu). </a:t>
            </a:r>
            <a:r>
              <a:rPr lang="pl-PL" sz="1300" dirty="0"/>
              <a:t>W grupie tej istotnie częściej znajdują się osoby młode (przed 34 r.ż., a zwłaszcza, przed 24 r.ż.). Dla przykładu, </a:t>
            </a:r>
            <a:r>
              <a:rPr lang="pl-PL" sz="1300" dirty="0">
                <a:latin typeface="+mn-lt"/>
              </a:rPr>
              <a:t>średnio co trzeci Polak codziennie korzysta z internetu tuż przed pójściem spać oraz zaraz po przebudzeniu. Nawyki w tym zakresie wydają się jednak nie wykraczać poza ogólnie przyjęte normy społeczne – </a:t>
            </a:r>
            <a:r>
              <a:rPr lang="pl-PL" sz="1300" dirty="0">
                <a:solidFill>
                  <a:srgbClr val="000000"/>
                </a:solidFill>
                <a:latin typeface="Calibri" panose="020F0502020204030204" pitchFamily="34" charset="0"/>
                <a:ea typeface="Times New Roman" panose="02020603050405020304" pitchFamily="18" charset="0"/>
              </a:rPr>
              <a:t>Polacy na ogół nie korzystają z internetu w sytuacjach oficjalnie niedozwolonych (jak np. podczas prowadzenia samochodu) czy społecznie niewskazanych (jak np. msza w kościele, czy ważna uroczystość). Chętnie zaglądają jednak do sieci w sytuacjach mogących generować znudzenie (np. podróż w roli pasażera, oglądanie TV). Ponadto, w sytuacjach „</a:t>
            </a:r>
            <a:r>
              <a:rPr lang="pl-PL" sz="1300" dirty="0" err="1">
                <a:solidFill>
                  <a:srgbClr val="000000"/>
                </a:solidFill>
                <a:latin typeface="Calibri" panose="020F0502020204030204" pitchFamily="34" charset="0"/>
                <a:ea typeface="Times New Roman" panose="02020603050405020304" pitchFamily="18" charset="0"/>
              </a:rPr>
              <a:t>nudotwórczych</a:t>
            </a:r>
            <a:r>
              <a:rPr lang="pl-PL" sz="1300" dirty="0">
                <a:solidFill>
                  <a:srgbClr val="000000"/>
                </a:solidFill>
                <a:latin typeface="Calibri" panose="020F0502020204030204" pitchFamily="34" charset="0"/>
                <a:ea typeface="Times New Roman" panose="02020603050405020304" pitchFamily="18" charset="0"/>
              </a:rPr>
              <a:t>”, przy których za „ucieczkę” do sieci nie zagraża dezaprobata społeczna, na opcję taką częściej decydują się ekstrawertycy niż </a:t>
            </a:r>
            <a:r>
              <a:rPr lang="pl-PL" sz="1300" dirty="0" err="1">
                <a:solidFill>
                  <a:srgbClr val="000000"/>
                </a:solidFill>
                <a:latin typeface="Calibri" panose="020F0502020204030204" pitchFamily="34" charset="0"/>
                <a:ea typeface="Times New Roman" panose="02020603050405020304" pitchFamily="18" charset="0"/>
              </a:rPr>
              <a:t>ambiwertycy</a:t>
            </a:r>
            <a:r>
              <a:rPr lang="pl-PL" sz="1300" dirty="0">
                <a:solidFill>
                  <a:srgbClr val="000000"/>
                </a:solidFill>
                <a:latin typeface="Calibri" panose="020F0502020204030204" pitchFamily="34" charset="0"/>
                <a:ea typeface="Times New Roman" panose="02020603050405020304" pitchFamily="18" charset="0"/>
              </a:rPr>
              <a:t> (12% ekstrawertyków, 9% introwertyków i 6% </a:t>
            </a:r>
            <a:r>
              <a:rPr lang="pl-PL" sz="1300" dirty="0" err="1">
                <a:solidFill>
                  <a:srgbClr val="000000"/>
                </a:solidFill>
                <a:latin typeface="Calibri" panose="020F0502020204030204" pitchFamily="34" charset="0"/>
                <a:ea typeface="Times New Roman" panose="02020603050405020304" pitchFamily="18" charset="0"/>
              </a:rPr>
              <a:t>ambiwertyków</a:t>
            </a:r>
            <a:r>
              <a:rPr lang="pl-PL" sz="1300" dirty="0">
                <a:solidFill>
                  <a:srgbClr val="000000"/>
                </a:solidFill>
                <a:latin typeface="Calibri" panose="020F0502020204030204" pitchFamily="34" charset="0"/>
                <a:ea typeface="Times New Roman" panose="02020603050405020304" pitchFamily="18" charset="0"/>
              </a:rPr>
              <a:t> </a:t>
            </a:r>
            <a:r>
              <a:rPr lang="pl-PL" sz="1300" i="1" dirty="0">
                <a:solidFill>
                  <a:srgbClr val="000000"/>
                </a:solidFill>
                <a:latin typeface="Calibri" panose="020F0502020204030204" pitchFamily="34" charset="0"/>
                <a:ea typeface="Times New Roman" panose="02020603050405020304" pitchFamily="18" charset="0"/>
              </a:rPr>
              <a:t>bardzo często</a:t>
            </a:r>
            <a:r>
              <a:rPr lang="pl-PL" sz="1300" dirty="0">
                <a:solidFill>
                  <a:srgbClr val="000000"/>
                </a:solidFill>
                <a:latin typeface="Calibri" panose="020F0502020204030204" pitchFamily="34" charset="0"/>
                <a:ea typeface="Times New Roman" panose="02020603050405020304" pitchFamily="18" charset="0"/>
              </a:rPr>
              <a:t> przegląda internet podczas oglądania TV; 20% ekstrawertyków, 18% introwertyków i 10% </a:t>
            </a:r>
            <a:r>
              <a:rPr lang="pl-PL" sz="1300" dirty="0" err="1">
                <a:solidFill>
                  <a:srgbClr val="000000"/>
                </a:solidFill>
                <a:latin typeface="Calibri" panose="020F0502020204030204" pitchFamily="34" charset="0"/>
                <a:ea typeface="Times New Roman" panose="02020603050405020304" pitchFamily="18" charset="0"/>
              </a:rPr>
              <a:t>ambiwertyków</a:t>
            </a:r>
            <a:r>
              <a:rPr lang="pl-PL" sz="1300" dirty="0">
                <a:solidFill>
                  <a:srgbClr val="000000"/>
                </a:solidFill>
                <a:latin typeface="Calibri" panose="020F0502020204030204" pitchFamily="34" charset="0"/>
                <a:ea typeface="Times New Roman" panose="02020603050405020304" pitchFamily="18" charset="0"/>
              </a:rPr>
              <a:t> </a:t>
            </a:r>
            <a:r>
              <a:rPr lang="pl-PL" sz="1300" i="1" dirty="0">
                <a:solidFill>
                  <a:srgbClr val="000000"/>
                </a:solidFill>
                <a:latin typeface="Calibri" panose="020F0502020204030204" pitchFamily="34" charset="0"/>
                <a:ea typeface="Times New Roman" panose="02020603050405020304" pitchFamily="18" charset="0"/>
              </a:rPr>
              <a:t>bardzo często</a:t>
            </a:r>
            <a:r>
              <a:rPr lang="pl-PL" sz="1300" dirty="0">
                <a:solidFill>
                  <a:srgbClr val="000000"/>
                </a:solidFill>
                <a:latin typeface="Calibri" panose="020F0502020204030204" pitchFamily="34" charset="0"/>
                <a:ea typeface="Times New Roman" panose="02020603050405020304" pitchFamily="18" charset="0"/>
              </a:rPr>
              <a:t> przegląda internet podczas podróży jako pasażer), co może wynikać z potrzeby większej stymulacji. </a:t>
            </a:r>
          </a:p>
          <a:p>
            <a:endParaRPr lang="pl-PL" sz="1300" dirty="0"/>
          </a:p>
        </p:txBody>
      </p:sp>
    </p:spTree>
    <p:extLst>
      <p:ext uri="{BB962C8B-B14F-4D97-AF65-F5344CB8AC3E}">
        <p14:creationId xmlns:p14="http://schemas.microsoft.com/office/powerpoint/2010/main" val="413003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a:spLocks noGrp="1"/>
          </p:cNvSpPr>
          <p:nvPr>
            <p:ph type="ctrTitle"/>
          </p:nvPr>
        </p:nvSpPr>
        <p:spPr>
          <a:xfrm>
            <a:off x="981031" y="2391507"/>
            <a:ext cx="7096170" cy="1292469"/>
          </a:xfrm>
        </p:spPr>
        <p:txBody>
          <a:bodyPr>
            <a:noAutofit/>
          </a:bodyPr>
          <a:lstStyle/>
          <a:p>
            <a:r>
              <a:rPr lang="pl-PL" sz="4400" b="1" dirty="0"/>
              <a:t>Wyniki szczegółowe</a:t>
            </a:r>
          </a:p>
        </p:txBody>
      </p:sp>
    </p:spTree>
    <p:extLst>
      <p:ext uri="{BB962C8B-B14F-4D97-AF65-F5344CB8AC3E}">
        <p14:creationId xmlns:p14="http://schemas.microsoft.com/office/powerpoint/2010/main" val="371374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12"/>
          </p:nvPr>
        </p:nvSpPr>
        <p:spPr/>
        <p:txBody>
          <a:bodyPr/>
          <a:lstStyle/>
          <a:p>
            <a:fld id="{45999E98-9AA7-41D8-B304-4D2BDA62FCDE}" type="slidenum">
              <a:rPr lang="pl-PL" smtClean="0"/>
              <a:pPr/>
              <a:t>14</a:t>
            </a:fld>
            <a:endParaRPr lang="pl-PL" dirty="0"/>
          </a:p>
        </p:txBody>
      </p:sp>
      <p:sp>
        <p:nvSpPr>
          <p:cNvPr id="16" name="Tytuł 1"/>
          <p:cNvSpPr>
            <a:spLocks noGrp="1"/>
          </p:cNvSpPr>
          <p:nvPr>
            <p:ph type="title"/>
          </p:nvPr>
        </p:nvSpPr>
        <p:spPr>
          <a:xfrm>
            <a:off x="815345" y="220016"/>
            <a:ext cx="9241800" cy="1325563"/>
          </a:xfrm>
          <a:noFill/>
        </p:spPr>
        <p:txBody>
          <a:bodyPr>
            <a:normAutofit fontScale="90000"/>
          </a:bodyPr>
          <a:lstStyle/>
          <a:p>
            <a:r>
              <a:rPr lang="pl-PL" sz="2400" dirty="0">
                <a:solidFill>
                  <a:srgbClr val="000000"/>
                </a:solidFill>
                <a:latin typeface="Calibri" panose="020F0502020204030204" pitchFamily="34" charset="0"/>
                <a:ea typeface="Times New Roman" panose="02020603050405020304" pitchFamily="18" charset="0"/>
              </a:rPr>
              <a:t>Ponad połowa Polaków (57%) spędza w internecie średnio 2-4 godzin dziennie. Istnieje zależność między subiektywnym stopniem zadowolenia z życia </a:t>
            </a:r>
            <a:br>
              <a:rPr lang="pl-PL" sz="2400" dirty="0">
                <a:solidFill>
                  <a:srgbClr val="000000"/>
                </a:solidFill>
                <a:latin typeface="Calibri" panose="020F0502020204030204" pitchFamily="34" charset="0"/>
                <a:ea typeface="Times New Roman" panose="02020603050405020304" pitchFamily="18" charset="0"/>
              </a:rPr>
            </a:br>
            <a:r>
              <a:rPr lang="pl-PL" sz="2400" dirty="0">
                <a:solidFill>
                  <a:srgbClr val="000000"/>
                </a:solidFill>
                <a:latin typeface="Calibri" panose="020F0502020204030204" pitchFamily="34" charset="0"/>
                <a:ea typeface="Times New Roman" panose="02020603050405020304" pitchFamily="18" charset="0"/>
              </a:rPr>
              <a:t>a czasem spędzanym w ciągu dnia, w internecie.</a:t>
            </a:r>
            <a:endParaRPr lang="pl-PL" sz="2400" b="1" dirty="0">
              <a:latin typeface="+mn-lt"/>
            </a:endParaRPr>
          </a:p>
        </p:txBody>
      </p:sp>
      <p:sp>
        <p:nvSpPr>
          <p:cNvPr id="12" name="pole tekstowe 6">
            <a:extLst>
              <a:ext uri="{FF2B5EF4-FFF2-40B4-BE49-F238E27FC236}">
                <a16:creationId xmlns:a16="http://schemas.microsoft.com/office/drawing/2014/main" id="{110C8487-5A59-4A35-86D8-2687819E1BD7}"/>
              </a:ext>
            </a:extLst>
          </p:cNvPr>
          <p:cNvSpPr txBox="1"/>
          <p:nvPr/>
        </p:nvSpPr>
        <p:spPr>
          <a:xfrm>
            <a:off x="815345" y="1448969"/>
            <a:ext cx="8377310" cy="461665"/>
          </a:xfrm>
          <a:prstGeom prst="rect">
            <a:avLst/>
          </a:prstGeom>
          <a:noFill/>
        </p:spPr>
        <p:txBody>
          <a:bodyPr wrap="square" rtlCol="0">
            <a:spAutoFit/>
          </a:bodyPr>
          <a:lstStyle/>
          <a:p>
            <a:pPr>
              <a:spcBef>
                <a:spcPts val="600"/>
              </a:spcBef>
              <a:spcAft>
                <a:spcPts val="0"/>
              </a:spcAft>
            </a:pPr>
            <a:r>
              <a:rPr lang="pl-PL" sz="1200" b="1" dirty="0">
                <a:solidFill>
                  <a:schemeClr val="tx1">
                    <a:lumMod val="50000"/>
                    <a:lumOff val="50000"/>
                  </a:schemeClr>
                </a:solidFill>
              </a:rPr>
              <a:t>OS1. Ile średnio godzin dziennie spędzasz w internecie?</a:t>
            </a:r>
          </a:p>
          <a:p>
            <a:r>
              <a:rPr lang="pl-PL" sz="1200" dirty="0">
                <a:solidFill>
                  <a:schemeClr val="tx1">
                    <a:lumMod val="50000"/>
                    <a:lumOff val="50000"/>
                  </a:schemeClr>
                </a:solidFill>
              </a:rPr>
              <a:t>N=1068</a:t>
            </a:r>
          </a:p>
        </p:txBody>
      </p:sp>
      <p:graphicFrame>
        <p:nvGraphicFramePr>
          <p:cNvPr id="7" name="Wykres 8">
            <a:extLst>
              <a:ext uri="{FF2B5EF4-FFF2-40B4-BE49-F238E27FC236}">
                <a16:creationId xmlns:a16="http://schemas.microsoft.com/office/drawing/2014/main" id="{ADFE0E93-ADF7-4650-A0AA-939C8FA8C0F6}"/>
              </a:ext>
            </a:extLst>
          </p:cNvPr>
          <p:cNvGraphicFramePr/>
          <p:nvPr>
            <p:extLst>
              <p:ext uri="{D42A27DB-BD31-4B8C-83A1-F6EECF244321}">
                <p14:modId xmlns:p14="http://schemas.microsoft.com/office/powerpoint/2010/main" val="3711090812"/>
              </p:ext>
            </p:extLst>
          </p:nvPr>
        </p:nvGraphicFramePr>
        <p:xfrm>
          <a:off x="815346" y="2044576"/>
          <a:ext cx="5122876" cy="1978456"/>
        </p:xfrm>
        <a:graphic>
          <a:graphicData uri="http://schemas.openxmlformats.org/drawingml/2006/chart">
            <c:chart xmlns:c="http://schemas.openxmlformats.org/drawingml/2006/chart" xmlns:r="http://schemas.openxmlformats.org/officeDocument/2006/relationships" r:id="rId2"/>
          </a:graphicData>
        </a:graphic>
      </p:graphicFrame>
      <p:sp>
        <p:nvSpPr>
          <p:cNvPr id="6" name="Prostokąt 5">
            <a:extLst>
              <a:ext uri="{FF2B5EF4-FFF2-40B4-BE49-F238E27FC236}">
                <a16:creationId xmlns:a16="http://schemas.microsoft.com/office/drawing/2014/main" id="{CC181CCF-AA20-4A52-BD5A-CB802517E03B}"/>
              </a:ext>
            </a:extLst>
          </p:cNvPr>
          <p:cNvSpPr/>
          <p:nvPr/>
        </p:nvSpPr>
        <p:spPr>
          <a:xfrm>
            <a:off x="815345" y="4294888"/>
            <a:ext cx="8616890" cy="2308324"/>
          </a:xfrm>
          <a:prstGeom prst="rect">
            <a:avLst/>
          </a:prstGeom>
          <a:solidFill>
            <a:srgbClr val="FFFFFF"/>
          </a:solidFill>
        </p:spPr>
        <p:txBody>
          <a:bodyPr wrap="square">
            <a:spAutoFit/>
          </a:bodyPr>
          <a:lstStyle/>
          <a:p>
            <a:r>
              <a:rPr lang="pl-PL" sz="1200" b="1" dirty="0">
                <a:solidFill>
                  <a:srgbClr val="000000"/>
                </a:solidFill>
                <a:latin typeface="Calibri" panose="020F0502020204030204" pitchFamily="34" charset="0"/>
                <a:ea typeface="Times New Roman" panose="02020603050405020304" pitchFamily="18" charset="0"/>
              </a:rPr>
              <a:t>Osoby młode (do 34 </a:t>
            </a:r>
            <a:r>
              <a:rPr lang="pl-PL" sz="1200" b="1" dirty="0" err="1">
                <a:solidFill>
                  <a:srgbClr val="000000"/>
                </a:solidFill>
                <a:latin typeface="Calibri" panose="020F0502020204030204" pitchFamily="34" charset="0"/>
                <a:ea typeface="Times New Roman" panose="02020603050405020304" pitchFamily="18" charset="0"/>
              </a:rPr>
              <a:t>r.ż</a:t>
            </a:r>
            <a:r>
              <a:rPr lang="pl-PL" sz="1200" b="1" dirty="0">
                <a:solidFill>
                  <a:srgbClr val="000000"/>
                </a:solidFill>
                <a:latin typeface="Calibri" panose="020F0502020204030204" pitchFamily="34" charset="0"/>
                <a:ea typeface="Times New Roman" panose="02020603050405020304" pitchFamily="18" charset="0"/>
              </a:rPr>
              <a:t>) znacznie częściej niż inne grupy wiekowe, poświęcają na korzystanie z sieci 8 godzin i więcej </a:t>
            </a:r>
            <a:r>
              <a:rPr lang="pl-PL" sz="1200" dirty="0">
                <a:solidFill>
                  <a:srgbClr val="000000"/>
                </a:solidFill>
                <a:latin typeface="Calibri" panose="020F0502020204030204" pitchFamily="34" charset="0"/>
                <a:ea typeface="Times New Roman" panose="02020603050405020304" pitchFamily="18" charset="0"/>
              </a:rPr>
              <a:t>(16% osób w wieku 18-24 lata i 14% osób w wieku 25-34 lata vs. 6% osób w wieku 55-64 i 5% w wieku 65 lat i więcej).  Najmniej czasu w skali dnia spędzają w internecie osoby powyżej 45 r.ż. (16% osób w wieku 45-54 lata i 19% w wieku 55-64 lata vs. 4% w wieku 18-24 lata). Nie zaobserwowaliśmy różnic ze względu na płeć respondentów. Istotne statystycznie okazało się jednak miejsce zamieszkania – 15% mieszkańców wielkich miast (vs. 6% mieszkańców wsi) korzysta z internetu 8 godzin i więcej w skali dnia. Mieszkańcy wsi istotnie statystycznie częściej korzystają z kolei z sieci około godziny lub mniej dziennie (to 17% mieszkańców wsi vs. 6% mieszkańców małych miast i 9% mieszkańców wielkich miast). </a:t>
            </a:r>
            <a:br>
              <a:rPr lang="pl-PL" sz="1200" dirty="0">
                <a:solidFill>
                  <a:srgbClr val="000000"/>
                </a:solidFill>
                <a:latin typeface="Calibri" panose="020F0502020204030204" pitchFamily="34" charset="0"/>
                <a:ea typeface="Times New Roman" panose="02020603050405020304" pitchFamily="18" charset="0"/>
              </a:rPr>
            </a:br>
            <a:endParaRPr lang="pl-PL" sz="1200" dirty="0">
              <a:solidFill>
                <a:srgbClr val="000000"/>
              </a:solidFill>
              <a:latin typeface="Calibri" panose="020F0502020204030204" pitchFamily="34" charset="0"/>
              <a:ea typeface="Times New Roman" panose="02020603050405020304" pitchFamily="18" charset="0"/>
            </a:endParaRPr>
          </a:p>
          <a:p>
            <a:r>
              <a:rPr lang="pl-PL" sz="1200" dirty="0">
                <a:solidFill>
                  <a:srgbClr val="000000"/>
                </a:solidFill>
                <a:latin typeface="Calibri" panose="020F0502020204030204" pitchFamily="34" charset="0"/>
                <a:ea typeface="Times New Roman" panose="02020603050405020304" pitchFamily="18" charset="0"/>
              </a:rPr>
              <a:t>Ponadto, </a:t>
            </a:r>
            <a:r>
              <a:rPr lang="pl-PL" sz="1200" b="1" dirty="0">
                <a:solidFill>
                  <a:srgbClr val="000000"/>
                </a:solidFill>
                <a:latin typeface="Calibri" panose="020F0502020204030204" pitchFamily="34" charset="0"/>
                <a:ea typeface="Times New Roman" panose="02020603050405020304" pitchFamily="18" charset="0"/>
              </a:rPr>
              <a:t>ilość czasu spędzanego dziennie w sieci</a:t>
            </a:r>
            <a:r>
              <a:rPr lang="pl-PL" sz="1200" dirty="0">
                <a:solidFill>
                  <a:srgbClr val="000000"/>
                </a:solidFill>
                <a:latin typeface="Calibri" panose="020F0502020204030204" pitchFamily="34" charset="0"/>
                <a:ea typeface="Times New Roman" panose="02020603050405020304" pitchFamily="18" charset="0"/>
              </a:rPr>
              <a:t>, słabo, choć istotnie statystycznie, </a:t>
            </a:r>
            <a:r>
              <a:rPr lang="pl-PL" sz="1200" b="1" dirty="0">
                <a:solidFill>
                  <a:srgbClr val="000000"/>
                </a:solidFill>
                <a:latin typeface="Calibri" panose="020F0502020204030204" pitchFamily="34" charset="0"/>
                <a:ea typeface="Times New Roman" panose="02020603050405020304" pitchFamily="18" charset="0"/>
              </a:rPr>
              <a:t>koreluje z subiektywną samooceną zadowolenia z życia </a:t>
            </a:r>
            <a:r>
              <a:rPr lang="pl-PL" sz="1200" dirty="0">
                <a:solidFill>
                  <a:srgbClr val="000000"/>
                </a:solidFill>
                <a:latin typeface="Calibri" panose="020F0502020204030204" pitchFamily="34" charset="0"/>
                <a:ea typeface="Times New Roman" panose="02020603050405020304" pitchFamily="18" charset="0"/>
              </a:rPr>
              <a:t>– im większe zadowolenie z życia, tym Polacy mniej czasu spędzają w sieci. </a:t>
            </a:r>
            <a:r>
              <a:rPr lang="pl-PL" sz="1200" b="1" dirty="0">
                <a:solidFill>
                  <a:srgbClr val="000000"/>
                </a:solidFill>
                <a:latin typeface="Calibri" panose="020F0502020204030204" pitchFamily="34" charset="0"/>
                <a:ea typeface="Times New Roman" panose="02020603050405020304" pitchFamily="18" charset="0"/>
              </a:rPr>
              <a:t>Należy jednak pamiętać, że w przypadku korelacji nie wiadomo, jaka jest przyczyna danego zjawiska – czy to mniej czasu spędzanego w sieci powoduje większe zadowolenie z życia, czy odwrotnie.  </a:t>
            </a:r>
          </a:p>
        </p:txBody>
      </p:sp>
      <p:cxnSp>
        <p:nvCxnSpPr>
          <p:cNvPr id="3" name="Łącznik prosty ze strzałką 2">
            <a:extLst>
              <a:ext uri="{FF2B5EF4-FFF2-40B4-BE49-F238E27FC236}">
                <a16:creationId xmlns:a16="http://schemas.microsoft.com/office/drawing/2014/main" id="{924A41D5-E61D-9667-6C5A-2B85F1B490B5}"/>
              </a:ext>
            </a:extLst>
          </p:cNvPr>
          <p:cNvCxnSpPr>
            <a:cxnSpLocks/>
          </p:cNvCxnSpPr>
          <p:nvPr/>
        </p:nvCxnSpPr>
        <p:spPr>
          <a:xfrm>
            <a:off x="3944067" y="3700646"/>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pole tekstowe 3">
            <a:extLst>
              <a:ext uri="{FF2B5EF4-FFF2-40B4-BE49-F238E27FC236}">
                <a16:creationId xmlns:a16="http://schemas.microsoft.com/office/drawing/2014/main" id="{2205E03F-EEF7-697C-330D-6D367F4A600A}"/>
              </a:ext>
            </a:extLst>
          </p:cNvPr>
          <p:cNvSpPr txBox="1"/>
          <p:nvPr/>
        </p:nvSpPr>
        <p:spPr>
          <a:xfrm>
            <a:off x="4364134" y="3561367"/>
            <a:ext cx="2585306" cy="461665"/>
          </a:xfrm>
          <a:prstGeom prst="rect">
            <a:avLst/>
          </a:prstGeom>
          <a:noFill/>
        </p:spPr>
        <p:txBody>
          <a:bodyPr wrap="square" rtlCol="0">
            <a:spAutoFit/>
          </a:bodyPr>
          <a:lstStyle/>
          <a:p>
            <a:r>
              <a:rPr lang="pl-PL" sz="1200" dirty="0"/>
              <a:t>Istotnie częściej: osoby poniżej 34 r.ż.; </a:t>
            </a:r>
            <a:br>
              <a:rPr lang="pl-PL" sz="1200" dirty="0"/>
            </a:br>
            <a:r>
              <a:rPr lang="pl-PL" sz="1200" dirty="0"/>
              <a:t>mieszkańcy wielkich miast</a:t>
            </a:r>
          </a:p>
        </p:txBody>
      </p:sp>
      <p:cxnSp>
        <p:nvCxnSpPr>
          <p:cNvPr id="9" name="Łącznik prosty ze strzałką 8">
            <a:extLst>
              <a:ext uri="{FF2B5EF4-FFF2-40B4-BE49-F238E27FC236}">
                <a16:creationId xmlns:a16="http://schemas.microsoft.com/office/drawing/2014/main" id="{DCC720F4-9627-4DB7-BF60-01059EC1DE9E}"/>
              </a:ext>
            </a:extLst>
          </p:cNvPr>
          <p:cNvCxnSpPr>
            <a:cxnSpLocks/>
          </p:cNvCxnSpPr>
          <p:nvPr/>
        </p:nvCxnSpPr>
        <p:spPr>
          <a:xfrm>
            <a:off x="4128881" y="2286148"/>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E3EA6DC9-F801-5917-5655-D8CBA64CFE34}"/>
              </a:ext>
            </a:extLst>
          </p:cNvPr>
          <p:cNvSpPr txBox="1"/>
          <p:nvPr/>
        </p:nvSpPr>
        <p:spPr>
          <a:xfrm>
            <a:off x="4567229" y="2017361"/>
            <a:ext cx="2661910" cy="461665"/>
          </a:xfrm>
          <a:prstGeom prst="rect">
            <a:avLst/>
          </a:prstGeom>
          <a:noFill/>
        </p:spPr>
        <p:txBody>
          <a:bodyPr wrap="square" rtlCol="0">
            <a:spAutoFit/>
          </a:bodyPr>
          <a:lstStyle/>
          <a:p>
            <a:r>
              <a:rPr lang="pl-PL" sz="1200" dirty="0"/>
              <a:t>Istotnie częściej: osoby powyżej 45 r.ż.; </a:t>
            </a:r>
            <a:br>
              <a:rPr lang="pl-PL" sz="1200" dirty="0"/>
            </a:br>
            <a:r>
              <a:rPr lang="pl-PL" sz="1200" dirty="0"/>
              <a:t>mieszkańcy wsi </a:t>
            </a:r>
          </a:p>
        </p:txBody>
      </p:sp>
      <p:graphicFrame>
        <p:nvGraphicFramePr>
          <p:cNvPr id="11" name="Tabela 10">
            <a:extLst>
              <a:ext uri="{FF2B5EF4-FFF2-40B4-BE49-F238E27FC236}">
                <a16:creationId xmlns:a16="http://schemas.microsoft.com/office/drawing/2014/main" id="{606CAA05-D4F9-7BF6-18C3-66EC570EE563}"/>
              </a:ext>
            </a:extLst>
          </p:cNvPr>
          <p:cNvGraphicFramePr>
            <a:graphicFrameLocks noGrp="1"/>
          </p:cNvGraphicFramePr>
          <p:nvPr>
            <p:extLst>
              <p:ext uri="{D42A27DB-BD31-4B8C-83A1-F6EECF244321}">
                <p14:modId xmlns:p14="http://schemas.microsoft.com/office/powerpoint/2010/main" val="1866008012"/>
              </p:ext>
            </p:extLst>
          </p:nvPr>
        </p:nvGraphicFramePr>
        <p:xfrm>
          <a:off x="7369508" y="1826099"/>
          <a:ext cx="4143250" cy="2160394"/>
        </p:xfrm>
        <a:graphic>
          <a:graphicData uri="http://schemas.openxmlformats.org/drawingml/2006/table">
            <a:tbl>
              <a:tblPr/>
              <a:tblGrid>
                <a:gridCol w="828650">
                  <a:extLst>
                    <a:ext uri="{9D8B030D-6E8A-4147-A177-3AD203B41FA5}">
                      <a16:colId xmlns:a16="http://schemas.microsoft.com/office/drawing/2014/main" val="3884334425"/>
                    </a:ext>
                  </a:extLst>
                </a:gridCol>
                <a:gridCol w="828650">
                  <a:extLst>
                    <a:ext uri="{9D8B030D-6E8A-4147-A177-3AD203B41FA5}">
                      <a16:colId xmlns:a16="http://schemas.microsoft.com/office/drawing/2014/main" val="295199712"/>
                    </a:ext>
                  </a:extLst>
                </a:gridCol>
                <a:gridCol w="828650">
                  <a:extLst>
                    <a:ext uri="{9D8B030D-6E8A-4147-A177-3AD203B41FA5}">
                      <a16:colId xmlns:a16="http://schemas.microsoft.com/office/drawing/2014/main" val="3221623844"/>
                    </a:ext>
                  </a:extLst>
                </a:gridCol>
                <a:gridCol w="828650">
                  <a:extLst>
                    <a:ext uri="{9D8B030D-6E8A-4147-A177-3AD203B41FA5}">
                      <a16:colId xmlns:a16="http://schemas.microsoft.com/office/drawing/2014/main" val="1542720976"/>
                    </a:ext>
                  </a:extLst>
                </a:gridCol>
                <a:gridCol w="828650">
                  <a:extLst>
                    <a:ext uri="{9D8B030D-6E8A-4147-A177-3AD203B41FA5}">
                      <a16:colId xmlns:a16="http://schemas.microsoft.com/office/drawing/2014/main" val="2135486969"/>
                    </a:ext>
                  </a:extLst>
                </a:gridCol>
              </a:tblGrid>
              <a:tr h="562099">
                <a:tc>
                  <a:txBody>
                    <a:bodyPr/>
                    <a:lstStyle/>
                    <a:p>
                      <a:pPr algn="ctr" fontAlgn="ctr"/>
                      <a:endParaRPr lang="pl-PL" sz="1000" b="1" i="0" u="none" strike="noStrike" dirty="0">
                        <a:solidFill>
                          <a:srgbClr val="FFFFFF"/>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C7483"/>
                    </a:solidFill>
                  </a:tcPr>
                </a:tc>
                <a:tc>
                  <a:txBody>
                    <a:bodyPr/>
                    <a:lstStyle/>
                    <a:p>
                      <a:pPr algn="ctr" fontAlgn="ctr"/>
                      <a:r>
                        <a:rPr lang="pl-PL" sz="1000" b="1" i="0" u="none" strike="noStrike" dirty="0">
                          <a:solidFill>
                            <a:srgbClr val="FFFFFF"/>
                          </a:solidFill>
                          <a:effectLst/>
                          <a:latin typeface="Calibri" panose="020F0502020204030204" pitchFamily="34" charset="0"/>
                        </a:rPr>
                        <a:t>Około 1 godziny lub mniej</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C7483"/>
                    </a:solidFill>
                  </a:tcPr>
                </a:tc>
                <a:tc>
                  <a:txBody>
                    <a:bodyPr/>
                    <a:lstStyle/>
                    <a:p>
                      <a:pPr algn="ctr" fontAlgn="ctr"/>
                      <a:r>
                        <a:rPr lang="pl-PL" sz="1000" b="1" i="0" u="none" strike="noStrike" dirty="0">
                          <a:solidFill>
                            <a:srgbClr val="FFFFFF"/>
                          </a:solidFill>
                          <a:effectLst/>
                          <a:latin typeface="Calibri" panose="020F0502020204030204" pitchFamily="34" charset="0"/>
                        </a:rPr>
                        <a:t>2-4 godziny dziennie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C7483"/>
                    </a:solidFill>
                  </a:tcPr>
                </a:tc>
                <a:tc>
                  <a:txBody>
                    <a:bodyPr/>
                    <a:lstStyle/>
                    <a:p>
                      <a:pPr algn="ctr" fontAlgn="ctr"/>
                      <a:r>
                        <a:rPr lang="pl-PL" sz="1000" b="1" i="0" u="none" strike="noStrike" dirty="0">
                          <a:solidFill>
                            <a:srgbClr val="FFFFFF"/>
                          </a:solidFill>
                          <a:effectLst/>
                          <a:latin typeface="Calibri" panose="020F0502020204030204" pitchFamily="34" charset="0"/>
                        </a:rPr>
                        <a:t>5-7 godzin dziennie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C7483"/>
                    </a:solidFill>
                  </a:tcPr>
                </a:tc>
                <a:tc>
                  <a:txBody>
                    <a:bodyPr/>
                    <a:lstStyle/>
                    <a:p>
                      <a:pPr algn="ctr" fontAlgn="ctr"/>
                      <a:r>
                        <a:rPr lang="pl-PL" sz="1000" b="1" i="0" u="none" strike="noStrike" dirty="0">
                          <a:solidFill>
                            <a:srgbClr val="FFFFFF"/>
                          </a:solidFill>
                          <a:effectLst/>
                          <a:latin typeface="Calibri" panose="020F0502020204030204" pitchFamily="34" charset="0"/>
                        </a:rPr>
                        <a:t>8 godzin lub więcej</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C7483"/>
                    </a:solidFill>
                  </a:tcPr>
                </a:tc>
                <a:extLst>
                  <a:ext uri="{0D108BD9-81ED-4DB2-BD59-A6C34878D82A}">
                    <a16:rowId xmlns:a16="http://schemas.microsoft.com/office/drawing/2014/main" val="339252475"/>
                  </a:ext>
                </a:extLst>
              </a:tr>
              <a:tr h="203835">
                <a:tc>
                  <a:txBody>
                    <a:bodyPr/>
                    <a:lstStyle/>
                    <a:p>
                      <a:pPr algn="ctr" fontAlgn="ctr"/>
                      <a:r>
                        <a:rPr lang="pl-PL" sz="900" b="0" i="0" u="none" strike="noStrike" dirty="0">
                          <a:solidFill>
                            <a:srgbClr val="000000"/>
                          </a:solidFill>
                          <a:effectLst/>
                          <a:latin typeface="Arial" panose="020B0604020202020204" pitchFamily="34" charset="0"/>
                        </a:rPr>
                        <a:t>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900" b="0" i="0" u="none" strike="noStrike" dirty="0">
                          <a:solidFill>
                            <a:srgbClr val="000000"/>
                          </a:solidFill>
                          <a:effectLst/>
                          <a:latin typeface="Arial" panose="020B0604020202020204" pitchFamily="34" charset="0"/>
                        </a:rPr>
                        <a:t>129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900" b="0" i="0" u="none" strike="noStrike">
                          <a:solidFill>
                            <a:srgbClr val="000000"/>
                          </a:solidFill>
                          <a:effectLst/>
                          <a:latin typeface="Arial" panose="020B0604020202020204" pitchFamily="34" charset="0"/>
                        </a:rPr>
                        <a:t>609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900" b="0" i="0" u="none" strike="noStrike">
                          <a:solidFill>
                            <a:srgbClr val="000000"/>
                          </a:solidFill>
                          <a:effectLst/>
                          <a:latin typeface="Arial" panose="020B0604020202020204" pitchFamily="34" charset="0"/>
                        </a:rPr>
                        <a:t>231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900" b="0" i="0" u="none" strike="noStrike">
                          <a:solidFill>
                            <a:srgbClr val="000000"/>
                          </a:solidFill>
                          <a:effectLst/>
                          <a:latin typeface="Arial" panose="020B0604020202020204" pitchFamily="34" charset="0"/>
                        </a:rPr>
                        <a:t>99</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118973"/>
                  </a:ext>
                </a:extLst>
              </a:tr>
              <a:tr h="203835">
                <a:tc>
                  <a:txBody>
                    <a:bodyPr/>
                    <a:lstStyle/>
                    <a:p>
                      <a:pPr marL="0" algn="ctr" defTabSz="914377" rtl="0" eaLnBrk="1" fontAlgn="ctr" latinLnBrk="0" hangingPunct="1"/>
                      <a:r>
                        <a:rPr lang="pl-PL" sz="1000" b="1" i="0" u="none" strike="noStrike" kern="1200" dirty="0">
                          <a:solidFill>
                            <a:srgbClr val="FFFFFF"/>
                          </a:solidFill>
                          <a:effectLst/>
                          <a:latin typeface="Calibri" panose="020F0502020204030204" pitchFamily="34" charset="0"/>
                          <a:ea typeface="+mn-ea"/>
                          <a:cs typeface="+mn-cs"/>
                        </a:rPr>
                        <a:t>Mniej zadowoleni </a:t>
                      </a:r>
                      <a:br>
                        <a:rPr lang="pl-PL" sz="1000" b="1" i="0" u="none" strike="noStrike" kern="1200" dirty="0">
                          <a:solidFill>
                            <a:srgbClr val="FFFFFF"/>
                          </a:solidFill>
                          <a:effectLst/>
                          <a:latin typeface="Calibri" panose="020F0502020204030204" pitchFamily="34" charset="0"/>
                          <a:ea typeface="+mn-ea"/>
                          <a:cs typeface="+mn-cs"/>
                        </a:rPr>
                      </a:br>
                      <a:r>
                        <a:rPr lang="pl-PL" sz="1000" b="1" i="0" u="none" strike="noStrike" kern="1200" dirty="0">
                          <a:solidFill>
                            <a:srgbClr val="FFFFFF"/>
                          </a:solidFill>
                          <a:effectLst/>
                          <a:latin typeface="Calibri" panose="020F0502020204030204" pitchFamily="34" charset="0"/>
                          <a:ea typeface="+mn-ea"/>
                          <a:cs typeface="+mn-cs"/>
                        </a:rPr>
                        <a:t>z życia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483"/>
                    </a:solidFill>
                  </a:tcPr>
                </a:tc>
                <a:tc>
                  <a:txBody>
                    <a:bodyPr/>
                    <a:lstStyle/>
                    <a:p>
                      <a:pPr algn="ctr" fontAlgn="ctr"/>
                      <a:r>
                        <a:rPr lang="pl-PL" sz="900" b="0" i="0" u="none" strike="noStrike" dirty="0">
                          <a:solidFill>
                            <a:srgbClr val="000000"/>
                          </a:solidFill>
                          <a:effectLst/>
                          <a:latin typeface="Arial" panose="020B0604020202020204" pitchFamily="34" charset="0"/>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900" b="0" i="0" u="none" strike="noStrike" dirty="0">
                          <a:solidFill>
                            <a:srgbClr val="000000"/>
                          </a:solidFill>
                          <a:effectLst/>
                          <a:latin typeface="Arial" panose="020B0604020202020204" pitchFamily="34" charset="0"/>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l-PL" sz="900" b="0" i="0" u="none" strike="noStrike">
                          <a:solidFill>
                            <a:srgbClr val="000000"/>
                          </a:solidFill>
                          <a:effectLst/>
                          <a:latin typeface="Arial" panose="020B0604020202020204" pitchFamily="34"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900" b="0" i="0" u="none" strike="noStrike" dirty="0">
                          <a:solidFill>
                            <a:srgbClr val="000000"/>
                          </a:solidFill>
                          <a:effectLst/>
                          <a:latin typeface="Arial" panose="020B0604020202020204" pitchFamily="34" charset="0"/>
                        </a:rPr>
                        <a:t>33%</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B592"/>
                    </a:solidFill>
                  </a:tcPr>
                </a:tc>
                <a:extLst>
                  <a:ext uri="{0D108BD9-81ED-4DB2-BD59-A6C34878D82A}">
                    <a16:rowId xmlns:a16="http://schemas.microsoft.com/office/drawing/2014/main" val="663329048"/>
                  </a:ext>
                </a:extLst>
              </a:tr>
              <a:tr h="381000">
                <a:tc>
                  <a:txBody>
                    <a:bodyPr/>
                    <a:lstStyle/>
                    <a:p>
                      <a:pPr marL="0" algn="ctr" defTabSz="914377" rtl="0" eaLnBrk="1" fontAlgn="ctr" latinLnBrk="0" hangingPunct="1"/>
                      <a:r>
                        <a:rPr lang="pl-PL" sz="1000" b="1" i="0" u="none" strike="noStrike" kern="1200" dirty="0">
                          <a:solidFill>
                            <a:srgbClr val="FFFFFF"/>
                          </a:solidFill>
                          <a:effectLst/>
                          <a:latin typeface="Calibri" panose="020F0502020204030204" pitchFamily="34" charset="0"/>
                          <a:ea typeface="+mn-ea"/>
                          <a:cs typeface="+mn-cs"/>
                        </a:rPr>
                        <a:t>Umiarkowanie  zadowoleni </a:t>
                      </a:r>
                      <a:br>
                        <a:rPr lang="pl-PL" sz="1000" b="1" i="0" u="none" strike="noStrike" kern="1200" dirty="0">
                          <a:solidFill>
                            <a:srgbClr val="FFFFFF"/>
                          </a:solidFill>
                          <a:effectLst/>
                          <a:latin typeface="Calibri" panose="020F0502020204030204" pitchFamily="34" charset="0"/>
                          <a:ea typeface="+mn-ea"/>
                          <a:cs typeface="+mn-cs"/>
                        </a:rPr>
                      </a:br>
                      <a:r>
                        <a:rPr lang="pl-PL" sz="1000" b="1" i="0" u="none" strike="noStrike" kern="1200" dirty="0">
                          <a:solidFill>
                            <a:srgbClr val="FFFFFF"/>
                          </a:solidFill>
                          <a:effectLst/>
                          <a:latin typeface="Calibri" panose="020F0502020204030204" pitchFamily="34" charset="0"/>
                          <a:ea typeface="+mn-ea"/>
                          <a:cs typeface="+mn-cs"/>
                        </a:rPr>
                        <a:t>z życia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483"/>
                    </a:solidFill>
                  </a:tcPr>
                </a:tc>
                <a:tc>
                  <a:txBody>
                    <a:bodyPr/>
                    <a:lstStyle/>
                    <a:p>
                      <a:pPr algn="ctr" fontAlgn="ctr"/>
                      <a:r>
                        <a:rPr lang="pl-PL" sz="900" b="0" i="0" u="none" strike="noStrike" dirty="0">
                          <a:solidFill>
                            <a:srgbClr val="000000"/>
                          </a:solidFill>
                          <a:effectLst/>
                          <a:latin typeface="Arial" panose="020B060402020202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l-PL" sz="900" b="0" i="0" u="none" strike="noStrike">
                          <a:solidFill>
                            <a:srgbClr val="000000"/>
                          </a:solidFill>
                          <a:effectLst/>
                          <a:latin typeface="Arial" panose="020B060402020202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900" b="0" i="0" u="none" strike="noStrike">
                          <a:solidFill>
                            <a:srgbClr val="000000"/>
                          </a:solidFill>
                          <a:effectLst/>
                          <a:latin typeface="Arial" panose="020B0604020202020204" pitchFamily="34" charset="0"/>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900" b="0" i="0" u="none" strike="noStrike">
                          <a:solidFill>
                            <a:srgbClr val="000000"/>
                          </a:solidFill>
                          <a:effectLst/>
                          <a:latin typeface="Arial" panose="020B0604020202020204" pitchFamily="34" charset="0"/>
                        </a:rPr>
                        <a:t>31%</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633675"/>
                  </a:ext>
                </a:extLst>
              </a:tr>
              <a:tr h="381000">
                <a:tc>
                  <a:txBody>
                    <a:bodyPr/>
                    <a:lstStyle/>
                    <a:p>
                      <a:pPr marL="0" algn="ctr" defTabSz="914377" rtl="0" eaLnBrk="1" fontAlgn="ctr" latinLnBrk="0" hangingPunct="1"/>
                      <a:r>
                        <a:rPr lang="pl-PL" sz="1000" b="1" i="0" u="none" strike="noStrike" kern="1200" dirty="0">
                          <a:solidFill>
                            <a:srgbClr val="FFFFFF"/>
                          </a:solidFill>
                          <a:effectLst/>
                          <a:latin typeface="Calibri" panose="020F0502020204030204" pitchFamily="34" charset="0"/>
                          <a:ea typeface="+mn-ea"/>
                          <a:cs typeface="+mn-cs"/>
                        </a:rPr>
                        <a:t>Bardziej zadowoleni </a:t>
                      </a:r>
                      <a:br>
                        <a:rPr lang="pl-PL" sz="1000" b="1" i="0" u="none" strike="noStrike" kern="1200" dirty="0">
                          <a:solidFill>
                            <a:srgbClr val="FFFFFF"/>
                          </a:solidFill>
                          <a:effectLst/>
                          <a:latin typeface="Calibri" panose="020F0502020204030204" pitchFamily="34" charset="0"/>
                          <a:ea typeface="+mn-ea"/>
                          <a:cs typeface="+mn-cs"/>
                        </a:rPr>
                      </a:br>
                      <a:r>
                        <a:rPr lang="pl-PL" sz="1000" b="1" i="0" u="none" strike="noStrike" kern="1200" dirty="0">
                          <a:solidFill>
                            <a:srgbClr val="FFFFFF"/>
                          </a:solidFill>
                          <a:effectLst/>
                          <a:latin typeface="Calibri" panose="020F0502020204030204" pitchFamily="34" charset="0"/>
                          <a:ea typeface="+mn-ea"/>
                          <a:cs typeface="+mn-cs"/>
                        </a:rPr>
                        <a:t>z życia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483"/>
                    </a:solidFill>
                  </a:tcPr>
                </a:tc>
                <a:tc>
                  <a:txBody>
                    <a:bodyPr/>
                    <a:lstStyle/>
                    <a:p>
                      <a:pPr algn="ctr" fontAlgn="ctr"/>
                      <a:r>
                        <a:rPr lang="pl-PL" sz="900" b="0" i="0" u="none" strike="noStrike" dirty="0">
                          <a:solidFill>
                            <a:srgbClr val="000000"/>
                          </a:solidFill>
                          <a:effectLst/>
                          <a:latin typeface="Arial" panose="020B0604020202020204" pitchFamily="34" charset="0"/>
                        </a:rPr>
                        <a:t>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B592"/>
                    </a:solidFill>
                  </a:tcPr>
                </a:tc>
                <a:tc>
                  <a:txBody>
                    <a:bodyPr/>
                    <a:lstStyle/>
                    <a:p>
                      <a:pPr algn="ctr" fontAlgn="ctr"/>
                      <a:r>
                        <a:rPr lang="pl-PL" sz="900" b="0" i="0" u="none" strike="noStrike">
                          <a:solidFill>
                            <a:srgbClr val="000000"/>
                          </a:solidFill>
                          <a:effectLst/>
                          <a:latin typeface="Arial" panose="020B0604020202020204" pitchFamily="34" charset="0"/>
                        </a:rPr>
                        <a:t>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l-PL" sz="900" b="0" i="0" u="none" strike="noStrike" dirty="0">
                          <a:solidFill>
                            <a:srgbClr val="000000"/>
                          </a:solidFill>
                          <a:effectLst/>
                          <a:latin typeface="Arial" panose="020B0604020202020204" pitchFamily="34" charset="0"/>
                        </a:rPr>
                        <a:t>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l-PL" sz="900" b="0" i="0" u="none" strike="noStrike" dirty="0">
                          <a:solidFill>
                            <a:srgbClr val="000000"/>
                          </a:solidFill>
                          <a:effectLst/>
                          <a:latin typeface="Arial" panose="020B0604020202020204" pitchFamily="34" charset="0"/>
                        </a:rPr>
                        <a:t>35%</a:t>
                      </a:r>
                    </a:p>
                  </a:txBody>
                  <a:tcPr marL="7620" marR="7620" marT="762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6124137"/>
                  </a:ext>
                </a:extLst>
              </a:tr>
            </a:tbl>
          </a:graphicData>
        </a:graphic>
      </p:graphicFrame>
      <p:graphicFrame>
        <p:nvGraphicFramePr>
          <p:cNvPr id="2" name="Tabela 1">
            <a:extLst>
              <a:ext uri="{FF2B5EF4-FFF2-40B4-BE49-F238E27FC236}">
                <a16:creationId xmlns:a16="http://schemas.microsoft.com/office/drawing/2014/main" id="{8C9A79E7-962F-C73C-8F1A-D3A6505065DF}"/>
              </a:ext>
            </a:extLst>
          </p:cNvPr>
          <p:cNvGraphicFramePr>
            <a:graphicFrameLocks noGrp="1"/>
          </p:cNvGraphicFramePr>
          <p:nvPr>
            <p:extLst>
              <p:ext uri="{D42A27DB-BD31-4B8C-83A1-F6EECF244321}">
                <p14:modId xmlns:p14="http://schemas.microsoft.com/office/powerpoint/2010/main" val="701898387"/>
              </p:ext>
            </p:extLst>
          </p:nvPr>
        </p:nvGraphicFramePr>
        <p:xfrm>
          <a:off x="9615779" y="4090963"/>
          <a:ext cx="1896979" cy="293801"/>
        </p:xfrm>
        <a:graphic>
          <a:graphicData uri="http://schemas.openxmlformats.org/drawingml/2006/table">
            <a:tbl>
              <a:tblPr/>
              <a:tblGrid>
                <a:gridCol w="251012">
                  <a:extLst>
                    <a:ext uri="{9D8B030D-6E8A-4147-A177-3AD203B41FA5}">
                      <a16:colId xmlns:a16="http://schemas.microsoft.com/office/drawing/2014/main" val="2897164480"/>
                    </a:ext>
                  </a:extLst>
                </a:gridCol>
                <a:gridCol w="1645967">
                  <a:extLst>
                    <a:ext uri="{9D8B030D-6E8A-4147-A177-3AD203B41FA5}">
                      <a16:colId xmlns:a16="http://schemas.microsoft.com/office/drawing/2014/main" val="3447800599"/>
                    </a:ext>
                  </a:extLst>
                </a:gridCol>
              </a:tblGrid>
              <a:tr h="149021">
                <a:tc>
                  <a:txBody>
                    <a:bodyPr/>
                    <a:lstStyle/>
                    <a:p>
                      <a:pPr algn="ctr" fontAlgn="ctr"/>
                      <a:endParaRPr lang="pl-PL" sz="9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B592"/>
                    </a:solidFill>
                  </a:tcPr>
                </a:tc>
                <a:tc>
                  <a:txBody>
                    <a:bodyPr/>
                    <a:lstStyle/>
                    <a:p>
                      <a:pPr algn="ctr" fontAlgn="ctr"/>
                      <a:r>
                        <a:rPr lang="pl-PL" sz="900" b="0" i="0" u="none" strike="noStrike" dirty="0">
                          <a:solidFill>
                            <a:srgbClr val="000000"/>
                          </a:solidFill>
                          <a:effectLst/>
                          <a:latin typeface="Arial" panose="020B0604020202020204" pitchFamily="34" charset="0"/>
                        </a:rPr>
                        <a:t>istotnie statystycznie częściej</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5162539"/>
                  </a:ext>
                </a:extLst>
              </a:tr>
              <a:tr h="120745">
                <a:tc>
                  <a:txBody>
                    <a:bodyPr/>
                    <a:lstStyle/>
                    <a:p>
                      <a:pPr algn="ctr" fontAlgn="ctr"/>
                      <a:endParaRPr lang="pl-PL" sz="900" b="0" i="0" u="none" strike="noStrike" dirty="0">
                        <a:solidFill>
                          <a:srgbClr val="000000"/>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6868"/>
                    </a:solidFill>
                  </a:tcPr>
                </a:tc>
                <a:tc>
                  <a:txBody>
                    <a:bodyPr/>
                    <a:lstStyle/>
                    <a:p>
                      <a:pPr algn="ctr" fontAlgn="ctr"/>
                      <a:r>
                        <a:rPr lang="pl-PL" sz="900" b="0" i="0" u="none" strike="noStrike" dirty="0">
                          <a:solidFill>
                            <a:srgbClr val="000000"/>
                          </a:solidFill>
                          <a:effectLst/>
                          <a:latin typeface="Arial" panose="020B0604020202020204" pitchFamily="34" charset="0"/>
                        </a:rPr>
                        <a:t>istotnie statystycznie rzadziej</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7033235"/>
                  </a:ext>
                </a:extLst>
              </a:tr>
            </a:tbl>
          </a:graphicData>
        </a:graphic>
      </p:graphicFrame>
    </p:spTree>
    <p:extLst>
      <p:ext uri="{BB962C8B-B14F-4D97-AF65-F5344CB8AC3E}">
        <p14:creationId xmlns:p14="http://schemas.microsoft.com/office/powerpoint/2010/main" val="154686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12"/>
          </p:nvPr>
        </p:nvSpPr>
        <p:spPr/>
        <p:txBody>
          <a:bodyPr/>
          <a:lstStyle/>
          <a:p>
            <a:fld id="{45999E98-9AA7-41D8-B304-4D2BDA62FCDE}" type="slidenum">
              <a:rPr lang="pl-PL" smtClean="0"/>
              <a:pPr/>
              <a:t>15</a:t>
            </a:fld>
            <a:endParaRPr lang="pl-PL" dirty="0"/>
          </a:p>
        </p:txBody>
      </p:sp>
      <p:sp>
        <p:nvSpPr>
          <p:cNvPr id="16" name="Tytuł 1"/>
          <p:cNvSpPr>
            <a:spLocks noGrp="1"/>
          </p:cNvSpPr>
          <p:nvPr>
            <p:ph type="title"/>
          </p:nvPr>
        </p:nvSpPr>
        <p:spPr>
          <a:xfrm>
            <a:off x="815345" y="395910"/>
            <a:ext cx="9241800" cy="1073417"/>
          </a:xfrm>
          <a:noFill/>
        </p:spPr>
        <p:txBody>
          <a:bodyPr>
            <a:noAutofit/>
          </a:bodyPr>
          <a:lstStyle/>
          <a:p>
            <a:r>
              <a:rPr lang="pl-PL" sz="2200" dirty="0">
                <a:solidFill>
                  <a:srgbClr val="000000"/>
                </a:solidFill>
                <a:latin typeface="Calibri" panose="020F0502020204030204" pitchFamily="34" charset="0"/>
              </a:rPr>
              <a:t>Polacy w internecie najwięcej czasu przeznaczają na korzystanie z mediów społecznościowych (41%) oraz serwisów informacyjnych (31%). </a:t>
            </a:r>
          </a:p>
        </p:txBody>
      </p:sp>
      <p:sp>
        <p:nvSpPr>
          <p:cNvPr id="12" name="pole tekstowe 6">
            <a:extLst>
              <a:ext uri="{FF2B5EF4-FFF2-40B4-BE49-F238E27FC236}">
                <a16:creationId xmlns:a16="http://schemas.microsoft.com/office/drawing/2014/main" id="{110C8487-5A59-4A35-86D8-2687819E1BD7}"/>
              </a:ext>
            </a:extLst>
          </p:cNvPr>
          <p:cNvSpPr txBox="1"/>
          <p:nvPr/>
        </p:nvSpPr>
        <p:spPr>
          <a:xfrm>
            <a:off x="815345" y="1448969"/>
            <a:ext cx="8377310" cy="646331"/>
          </a:xfrm>
          <a:prstGeom prst="rect">
            <a:avLst/>
          </a:prstGeom>
          <a:noFill/>
        </p:spPr>
        <p:txBody>
          <a:bodyPr wrap="square" rtlCol="0">
            <a:spAutoFit/>
          </a:bodyPr>
          <a:lstStyle/>
          <a:p>
            <a:pPr>
              <a:spcBef>
                <a:spcPts val="600"/>
              </a:spcBef>
              <a:spcAft>
                <a:spcPts val="0"/>
              </a:spcAft>
            </a:pPr>
            <a:r>
              <a:rPr lang="pl-PL" sz="1200" b="1" dirty="0">
                <a:solidFill>
                  <a:schemeClr val="tx1">
                    <a:lumMod val="50000"/>
                    <a:lumOff val="50000"/>
                  </a:schemeClr>
                </a:solidFill>
              </a:rPr>
              <a:t>OS1.1. Na jakich serwisach spędzasz w internecie najwięcej czasu?</a:t>
            </a:r>
            <a:br>
              <a:rPr lang="pl-PL" sz="1200" b="1" dirty="0">
                <a:solidFill>
                  <a:schemeClr val="tx1">
                    <a:lumMod val="50000"/>
                    <a:lumOff val="50000"/>
                  </a:schemeClr>
                </a:solidFill>
              </a:rPr>
            </a:br>
            <a:r>
              <a:rPr lang="pl-PL" sz="1200" b="1" i="1" dirty="0">
                <a:solidFill>
                  <a:schemeClr val="tx1">
                    <a:lumMod val="50000"/>
                    <a:lumOff val="50000"/>
                  </a:schemeClr>
                </a:solidFill>
              </a:rPr>
              <a:t>Pytanie jednokrotnego wyboru</a:t>
            </a:r>
            <a:br>
              <a:rPr lang="pl-PL" sz="1200" b="1" i="1" dirty="0">
                <a:solidFill>
                  <a:schemeClr val="tx1">
                    <a:lumMod val="50000"/>
                    <a:lumOff val="50000"/>
                  </a:schemeClr>
                </a:solidFill>
              </a:rPr>
            </a:br>
            <a:r>
              <a:rPr lang="pl-PL" sz="1200" dirty="0">
                <a:solidFill>
                  <a:schemeClr val="tx1">
                    <a:lumMod val="50000"/>
                    <a:lumOff val="50000"/>
                  </a:schemeClr>
                </a:solidFill>
              </a:rPr>
              <a:t>N=1068</a:t>
            </a:r>
          </a:p>
        </p:txBody>
      </p:sp>
      <p:graphicFrame>
        <p:nvGraphicFramePr>
          <p:cNvPr id="7" name="Wykres 8">
            <a:extLst>
              <a:ext uri="{FF2B5EF4-FFF2-40B4-BE49-F238E27FC236}">
                <a16:creationId xmlns:a16="http://schemas.microsoft.com/office/drawing/2014/main" id="{ADFE0E93-ADF7-4650-A0AA-939C8FA8C0F6}"/>
              </a:ext>
            </a:extLst>
          </p:cNvPr>
          <p:cNvGraphicFramePr/>
          <p:nvPr>
            <p:extLst>
              <p:ext uri="{D42A27DB-BD31-4B8C-83A1-F6EECF244321}">
                <p14:modId xmlns:p14="http://schemas.microsoft.com/office/powerpoint/2010/main" val="1842136050"/>
              </p:ext>
            </p:extLst>
          </p:nvPr>
        </p:nvGraphicFramePr>
        <p:xfrm>
          <a:off x="857058" y="2194767"/>
          <a:ext cx="4166282" cy="3145407"/>
        </p:xfrm>
        <a:graphic>
          <a:graphicData uri="http://schemas.openxmlformats.org/drawingml/2006/chart">
            <c:chart xmlns:c="http://schemas.openxmlformats.org/drawingml/2006/chart" xmlns:r="http://schemas.openxmlformats.org/officeDocument/2006/relationships" r:id="rId2"/>
          </a:graphicData>
        </a:graphic>
      </p:graphicFrame>
      <p:sp>
        <p:nvSpPr>
          <p:cNvPr id="6" name="Prostokąt 5">
            <a:extLst>
              <a:ext uri="{FF2B5EF4-FFF2-40B4-BE49-F238E27FC236}">
                <a16:creationId xmlns:a16="http://schemas.microsoft.com/office/drawing/2014/main" id="{CC181CCF-AA20-4A52-BD5A-CB802517E03B}"/>
              </a:ext>
            </a:extLst>
          </p:cNvPr>
          <p:cNvSpPr/>
          <p:nvPr/>
        </p:nvSpPr>
        <p:spPr>
          <a:xfrm>
            <a:off x="8326040" y="2085464"/>
            <a:ext cx="2378643" cy="276999"/>
          </a:xfrm>
          <a:prstGeom prst="rect">
            <a:avLst/>
          </a:prstGeom>
          <a:solidFill>
            <a:srgbClr val="FFFFFF"/>
          </a:solidFill>
        </p:spPr>
        <p:txBody>
          <a:bodyPr wrap="square">
            <a:spAutoFit/>
          </a:bodyPr>
          <a:lstStyle/>
          <a:p>
            <a:endParaRPr lang="pl-PL" sz="1200" dirty="0">
              <a:solidFill>
                <a:srgbClr val="000000"/>
              </a:solidFill>
              <a:latin typeface="Calibri" panose="020F0502020204030204" pitchFamily="34" charset="0"/>
              <a:ea typeface="Times New Roman" panose="02020603050405020304" pitchFamily="18" charset="0"/>
            </a:endParaRPr>
          </a:p>
        </p:txBody>
      </p:sp>
      <p:sp>
        <p:nvSpPr>
          <p:cNvPr id="2" name="Prostokąt 1">
            <a:extLst>
              <a:ext uri="{FF2B5EF4-FFF2-40B4-BE49-F238E27FC236}">
                <a16:creationId xmlns:a16="http://schemas.microsoft.com/office/drawing/2014/main" id="{BD256291-6438-CD4C-CB57-674481950494}"/>
              </a:ext>
            </a:extLst>
          </p:cNvPr>
          <p:cNvSpPr/>
          <p:nvPr/>
        </p:nvSpPr>
        <p:spPr>
          <a:xfrm>
            <a:off x="815345" y="5468837"/>
            <a:ext cx="6154622" cy="1015663"/>
          </a:xfrm>
          <a:prstGeom prst="rect">
            <a:avLst/>
          </a:prstGeom>
          <a:solidFill>
            <a:srgbClr val="FFFFFF"/>
          </a:solidFill>
        </p:spPr>
        <p:txBody>
          <a:bodyPr wrap="square">
            <a:spAutoFit/>
          </a:bodyPr>
          <a:lstStyle/>
          <a:p>
            <a:r>
              <a:rPr lang="pl-PL" sz="1200" b="1" dirty="0">
                <a:solidFill>
                  <a:srgbClr val="000000"/>
                </a:solidFill>
                <a:latin typeface="Calibri" panose="020F0502020204030204" pitchFamily="34" charset="0"/>
              </a:rPr>
              <a:t>41% Polaków spędzając czas w intrenecie, przeznacza go głównie na media społecznościowe. </a:t>
            </a:r>
          </a:p>
          <a:p>
            <a:endParaRPr lang="pl-PL" sz="1200" b="1" dirty="0">
              <a:solidFill>
                <a:srgbClr val="000000"/>
              </a:solidFill>
              <a:latin typeface="Calibri" panose="020F0502020204030204" pitchFamily="34" charset="0"/>
            </a:endParaRPr>
          </a:p>
          <a:p>
            <a:r>
              <a:rPr lang="pl-PL" sz="1200" dirty="0">
                <a:solidFill>
                  <a:srgbClr val="000000"/>
                </a:solidFill>
                <a:latin typeface="Calibri" panose="020F0502020204030204" pitchFamily="34" charset="0"/>
              </a:rPr>
              <a:t>W  grupie konsumentów mediów społecznościowych istotnie częściej znajdują się kobiety, ekstrawertycy oraz osoby młode. Ponadto, ekstrawertycy oraz kobiety znacznie częściej niż inne grupy, korzystając z internetu, odczuwają poczucie przynależności i bliskości.</a:t>
            </a:r>
          </a:p>
        </p:txBody>
      </p:sp>
      <p:sp>
        <p:nvSpPr>
          <p:cNvPr id="10" name="pole tekstowe 6">
            <a:extLst>
              <a:ext uri="{FF2B5EF4-FFF2-40B4-BE49-F238E27FC236}">
                <a16:creationId xmlns:a16="http://schemas.microsoft.com/office/drawing/2014/main" id="{E938FC03-22A7-FCA7-684B-3FF05C68656B}"/>
              </a:ext>
            </a:extLst>
          </p:cNvPr>
          <p:cNvSpPr txBox="1"/>
          <p:nvPr/>
        </p:nvSpPr>
        <p:spPr>
          <a:xfrm>
            <a:off x="6096000" y="1449841"/>
            <a:ext cx="4284996" cy="646331"/>
          </a:xfrm>
          <a:prstGeom prst="rect">
            <a:avLst/>
          </a:prstGeom>
          <a:noFill/>
        </p:spPr>
        <p:txBody>
          <a:bodyPr wrap="square" rtlCol="0">
            <a:spAutoFit/>
          </a:bodyPr>
          <a:lstStyle/>
          <a:p>
            <a:pPr>
              <a:spcBef>
                <a:spcPts val="600"/>
              </a:spcBef>
              <a:spcAft>
                <a:spcPts val="0"/>
              </a:spcAft>
            </a:pPr>
            <a:r>
              <a:rPr lang="pl-PL" sz="1200" b="1" dirty="0">
                <a:solidFill>
                  <a:schemeClr val="tx1">
                    <a:lumMod val="50000"/>
                    <a:lumOff val="50000"/>
                  </a:schemeClr>
                </a:solidFill>
              </a:rPr>
              <a:t>OS4.1. Jakie emocje najczęściej czujesz, korzystając z Internetu?</a:t>
            </a:r>
            <a:br>
              <a:rPr lang="pl-PL" sz="1200" b="1" dirty="0">
                <a:solidFill>
                  <a:schemeClr val="tx1">
                    <a:lumMod val="50000"/>
                    <a:lumOff val="50000"/>
                  </a:schemeClr>
                </a:solidFill>
              </a:rPr>
            </a:br>
            <a:r>
              <a:rPr lang="pl-PL" sz="1200" b="1" i="1" dirty="0">
                <a:solidFill>
                  <a:schemeClr val="tx1">
                    <a:lumMod val="50000"/>
                    <a:lumOff val="50000"/>
                  </a:schemeClr>
                </a:solidFill>
              </a:rPr>
              <a:t>Wybierz max. 3 najbardziej pasujące do Ciebie odpowiedzi. </a:t>
            </a:r>
            <a:br>
              <a:rPr lang="pl-PL" sz="1200" b="1" i="1" dirty="0">
                <a:solidFill>
                  <a:schemeClr val="tx1">
                    <a:lumMod val="50000"/>
                    <a:lumOff val="50000"/>
                  </a:schemeClr>
                </a:solidFill>
              </a:rPr>
            </a:br>
            <a:r>
              <a:rPr lang="pl-PL" sz="1200" dirty="0">
                <a:solidFill>
                  <a:schemeClr val="tx1">
                    <a:lumMod val="50000"/>
                    <a:lumOff val="50000"/>
                  </a:schemeClr>
                </a:solidFill>
              </a:rPr>
              <a:t>N=1068</a:t>
            </a:r>
          </a:p>
        </p:txBody>
      </p:sp>
      <p:cxnSp>
        <p:nvCxnSpPr>
          <p:cNvPr id="15" name="Łącznik prosty ze strzałką 14">
            <a:extLst>
              <a:ext uri="{FF2B5EF4-FFF2-40B4-BE49-F238E27FC236}">
                <a16:creationId xmlns:a16="http://schemas.microsoft.com/office/drawing/2014/main" id="{103C5062-8CE7-499E-D65E-84692DF619B9}"/>
              </a:ext>
            </a:extLst>
          </p:cNvPr>
          <p:cNvCxnSpPr>
            <a:cxnSpLocks/>
          </p:cNvCxnSpPr>
          <p:nvPr/>
        </p:nvCxnSpPr>
        <p:spPr>
          <a:xfrm>
            <a:off x="8692563" y="3399980"/>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pole tekstowe 17">
            <a:extLst>
              <a:ext uri="{FF2B5EF4-FFF2-40B4-BE49-F238E27FC236}">
                <a16:creationId xmlns:a16="http://schemas.microsoft.com/office/drawing/2014/main" id="{9686C99B-7A78-C9FE-21F4-190FFF651215}"/>
              </a:ext>
            </a:extLst>
          </p:cNvPr>
          <p:cNvSpPr txBox="1"/>
          <p:nvPr/>
        </p:nvSpPr>
        <p:spPr>
          <a:xfrm>
            <a:off x="9112629" y="3261480"/>
            <a:ext cx="2837149" cy="261610"/>
          </a:xfrm>
          <a:prstGeom prst="rect">
            <a:avLst/>
          </a:prstGeom>
          <a:noFill/>
        </p:spPr>
        <p:txBody>
          <a:bodyPr wrap="square" rtlCol="0">
            <a:spAutoFit/>
          </a:bodyPr>
          <a:lstStyle/>
          <a:p>
            <a:r>
              <a:rPr lang="pl-PL" sz="1100" dirty="0"/>
              <a:t>Istotnie częściej: kobiety; ekstrawertycy</a:t>
            </a:r>
          </a:p>
        </p:txBody>
      </p:sp>
      <p:cxnSp>
        <p:nvCxnSpPr>
          <p:cNvPr id="21" name="Łącznik prosty ze strzałką 20">
            <a:extLst>
              <a:ext uri="{FF2B5EF4-FFF2-40B4-BE49-F238E27FC236}">
                <a16:creationId xmlns:a16="http://schemas.microsoft.com/office/drawing/2014/main" id="{6BB78E94-B2DB-2DD9-B8CC-D5B1AEA820BE}"/>
              </a:ext>
            </a:extLst>
          </p:cNvPr>
          <p:cNvCxnSpPr>
            <a:cxnSpLocks/>
          </p:cNvCxnSpPr>
          <p:nvPr/>
        </p:nvCxnSpPr>
        <p:spPr>
          <a:xfrm>
            <a:off x="8386462" y="5345180"/>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a16="http://schemas.microsoft.com/office/drawing/2014/main" id="{ACE2AD8F-07E6-534A-517C-0D950007EF49}"/>
              </a:ext>
            </a:extLst>
          </p:cNvPr>
          <p:cNvSpPr txBox="1"/>
          <p:nvPr/>
        </p:nvSpPr>
        <p:spPr>
          <a:xfrm>
            <a:off x="8806528" y="5206680"/>
            <a:ext cx="2837149" cy="261610"/>
          </a:xfrm>
          <a:prstGeom prst="rect">
            <a:avLst/>
          </a:prstGeom>
          <a:noFill/>
        </p:spPr>
        <p:txBody>
          <a:bodyPr wrap="square" rtlCol="0">
            <a:spAutoFit/>
          </a:bodyPr>
          <a:lstStyle/>
          <a:p>
            <a:r>
              <a:rPr lang="pl-PL" sz="1100" dirty="0"/>
              <a:t>Istotnie częściej: introwertycy</a:t>
            </a:r>
          </a:p>
        </p:txBody>
      </p:sp>
      <p:cxnSp>
        <p:nvCxnSpPr>
          <p:cNvPr id="23" name="Łącznik prosty ze strzałką 22">
            <a:extLst>
              <a:ext uri="{FF2B5EF4-FFF2-40B4-BE49-F238E27FC236}">
                <a16:creationId xmlns:a16="http://schemas.microsoft.com/office/drawing/2014/main" id="{FDF83B51-8758-5546-6B8B-8C068D25579E}"/>
              </a:ext>
            </a:extLst>
          </p:cNvPr>
          <p:cNvCxnSpPr>
            <a:cxnSpLocks/>
          </p:cNvCxnSpPr>
          <p:nvPr/>
        </p:nvCxnSpPr>
        <p:spPr>
          <a:xfrm>
            <a:off x="8478815" y="3909808"/>
            <a:ext cx="534623" cy="13395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a16="http://schemas.microsoft.com/office/drawing/2014/main" id="{395D2D00-5F40-749D-DF2E-425C27CD4ECD}"/>
              </a:ext>
            </a:extLst>
          </p:cNvPr>
          <p:cNvSpPr txBox="1"/>
          <p:nvPr/>
        </p:nvSpPr>
        <p:spPr>
          <a:xfrm>
            <a:off x="9031272" y="3949388"/>
            <a:ext cx="2837149" cy="430887"/>
          </a:xfrm>
          <a:prstGeom prst="rect">
            <a:avLst/>
          </a:prstGeom>
          <a:noFill/>
        </p:spPr>
        <p:txBody>
          <a:bodyPr wrap="square" rtlCol="0">
            <a:spAutoFit/>
          </a:bodyPr>
          <a:lstStyle/>
          <a:p>
            <a:r>
              <a:rPr lang="pl-PL" sz="1100" dirty="0"/>
              <a:t>Istotnie częściej: osoby w wieku 18-34 lat; introwertycy</a:t>
            </a:r>
          </a:p>
        </p:txBody>
      </p:sp>
      <p:cxnSp>
        <p:nvCxnSpPr>
          <p:cNvPr id="25" name="Łącznik prosty ze strzałką 24">
            <a:extLst>
              <a:ext uri="{FF2B5EF4-FFF2-40B4-BE49-F238E27FC236}">
                <a16:creationId xmlns:a16="http://schemas.microsoft.com/office/drawing/2014/main" id="{9EF760DB-311F-299A-A5F6-BCD4694BBADA}"/>
              </a:ext>
            </a:extLst>
          </p:cNvPr>
          <p:cNvCxnSpPr>
            <a:cxnSpLocks/>
          </p:cNvCxnSpPr>
          <p:nvPr/>
        </p:nvCxnSpPr>
        <p:spPr>
          <a:xfrm>
            <a:off x="9897389" y="2403035"/>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pole tekstowe 25">
            <a:extLst>
              <a:ext uri="{FF2B5EF4-FFF2-40B4-BE49-F238E27FC236}">
                <a16:creationId xmlns:a16="http://schemas.microsoft.com/office/drawing/2014/main" id="{D1CDEC75-482C-012B-8F17-48F23526A207}"/>
              </a:ext>
            </a:extLst>
          </p:cNvPr>
          <p:cNvSpPr txBox="1"/>
          <p:nvPr/>
        </p:nvSpPr>
        <p:spPr>
          <a:xfrm>
            <a:off x="10317455" y="2264535"/>
            <a:ext cx="2837149" cy="430887"/>
          </a:xfrm>
          <a:prstGeom prst="rect">
            <a:avLst/>
          </a:prstGeom>
          <a:noFill/>
        </p:spPr>
        <p:txBody>
          <a:bodyPr wrap="square" rtlCol="0">
            <a:spAutoFit/>
          </a:bodyPr>
          <a:lstStyle/>
          <a:p>
            <a:r>
              <a:rPr lang="pl-PL" sz="1100" dirty="0"/>
              <a:t>Istotnie częściej: kobiety; </a:t>
            </a:r>
            <a:br>
              <a:rPr lang="pl-PL" sz="1100" dirty="0"/>
            </a:br>
            <a:r>
              <a:rPr lang="pl-PL" sz="1100" dirty="0"/>
              <a:t>osoby w wieku 65+</a:t>
            </a:r>
          </a:p>
        </p:txBody>
      </p:sp>
      <p:cxnSp>
        <p:nvCxnSpPr>
          <p:cNvPr id="27" name="Łącznik prosty ze strzałką 26">
            <a:extLst>
              <a:ext uri="{FF2B5EF4-FFF2-40B4-BE49-F238E27FC236}">
                <a16:creationId xmlns:a16="http://schemas.microsoft.com/office/drawing/2014/main" id="{CBEDE710-A512-AFF2-4EF6-2E988855591F}"/>
              </a:ext>
            </a:extLst>
          </p:cNvPr>
          <p:cNvCxnSpPr>
            <a:cxnSpLocks/>
          </p:cNvCxnSpPr>
          <p:nvPr/>
        </p:nvCxnSpPr>
        <p:spPr>
          <a:xfrm>
            <a:off x="8593372" y="3655562"/>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pole tekstowe 27">
            <a:extLst>
              <a:ext uri="{FF2B5EF4-FFF2-40B4-BE49-F238E27FC236}">
                <a16:creationId xmlns:a16="http://schemas.microsoft.com/office/drawing/2014/main" id="{0509F8AF-9136-8E90-922C-44744EEA036C}"/>
              </a:ext>
            </a:extLst>
          </p:cNvPr>
          <p:cNvSpPr txBox="1"/>
          <p:nvPr/>
        </p:nvSpPr>
        <p:spPr>
          <a:xfrm>
            <a:off x="9013438" y="3517062"/>
            <a:ext cx="2837149" cy="430887"/>
          </a:xfrm>
          <a:prstGeom prst="rect">
            <a:avLst/>
          </a:prstGeom>
          <a:noFill/>
        </p:spPr>
        <p:txBody>
          <a:bodyPr wrap="square" rtlCol="0">
            <a:spAutoFit/>
          </a:bodyPr>
          <a:lstStyle/>
          <a:p>
            <a:r>
              <a:rPr lang="pl-PL" sz="1100" dirty="0"/>
              <a:t>Istotnie częściej: osoby w wieku 18-24 lata; introwertycy</a:t>
            </a:r>
          </a:p>
        </p:txBody>
      </p:sp>
      <p:cxnSp>
        <p:nvCxnSpPr>
          <p:cNvPr id="29" name="Łącznik prosty ze strzałką 28">
            <a:extLst>
              <a:ext uri="{FF2B5EF4-FFF2-40B4-BE49-F238E27FC236}">
                <a16:creationId xmlns:a16="http://schemas.microsoft.com/office/drawing/2014/main" id="{ECE36730-6984-3860-CD2E-221542FBE743}"/>
              </a:ext>
            </a:extLst>
          </p:cNvPr>
          <p:cNvCxnSpPr>
            <a:cxnSpLocks/>
          </p:cNvCxnSpPr>
          <p:nvPr/>
        </p:nvCxnSpPr>
        <p:spPr>
          <a:xfrm>
            <a:off x="3395143" y="4392057"/>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33EF19D3-4801-1148-957D-46FAE6B9C62B}"/>
              </a:ext>
            </a:extLst>
          </p:cNvPr>
          <p:cNvSpPr txBox="1"/>
          <p:nvPr/>
        </p:nvSpPr>
        <p:spPr>
          <a:xfrm>
            <a:off x="3815210" y="4280771"/>
            <a:ext cx="2585306" cy="261610"/>
          </a:xfrm>
          <a:prstGeom prst="rect">
            <a:avLst/>
          </a:prstGeom>
          <a:noFill/>
        </p:spPr>
        <p:txBody>
          <a:bodyPr wrap="square" rtlCol="0">
            <a:spAutoFit/>
          </a:bodyPr>
          <a:lstStyle/>
          <a:p>
            <a:r>
              <a:rPr lang="pl-PL" sz="1050" dirty="0"/>
              <a:t>Istotnie częściej: kobiety</a:t>
            </a:r>
          </a:p>
        </p:txBody>
      </p:sp>
      <p:cxnSp>
        <p:nvCxnSpPr>
          <p:cNvPr id="31" name="Łącznik prosty ze strzałką 30">
            <a:extLst>
              <a:ext uri="{FF2B5EF4-FFF2-40B4-BE49-F238E27FC236}">
                <a16:creationId xmlns:a16="http://schemas.microsoft.com/office/drawing/2014/main" id="{363E670A-2B2C-E1F1-FC96-459F1708B6D9}"/>
              </a:ext>
            </a:extLst>
          </p:cNvPr>
          <p:cNvCxnSpPr>
            <a:cxnSpLocks/>
          </p:cNvCxnSpPr>
          <p:nvPr/>
        </p:nvCxnSpPr>
        <p:spPr>
          <a:xfrm>
            <a:off x="4100899" y="2510756"/>
            <a:ext cx="20051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a:extLst>
              <a:ext uri="{FF2B5EF4-FFF2-40B4-BE49-F238E27FC236}">
                <a16:creationId xmlns:a16="http://schemas.microsoft.com/office/drawing/2014/main" id="{579322B0-9B18-5865-2E14-F21B61B95DBC}"/>
              </a:ext>
            </a:extLst>
          </p:cNvPr>
          <p:cNvSpPr txBox="1"/>
          <p:nvPr/>
        </p:nvSpPr>
        <p:spPr>
          <a:xfrm>
            <a:off x="4292808" y="2233799"/>
            <a:ext cx="1663351" cy="577081"/>
          </a:xfrm>
          <a:prstGeom prst="rect">
            <a:avLst/>
          </a:prstGeom>
          <a:noFill/>
        </p:spPr>
        <p:txBody>
          <a:bodyPr wrap="square" rtlCol="0">
            <a:spAutoFit/>
          </a:bodyPr>
          <a:lstStyle/>
          <a:p>
            <a:r>
              <a:rPr lang="pl-PL" sz="1050" dirty="0"/>
              <a:t>Istotnie częściej: kobiety; </a:t>
            </a:r>
            <a:br>
              <a:rPr lang="pl-PL" sz="1050" dirty="0"/>
            </a:br>
            <a:r>
              <a:rPr lang="pl-PL" sz="1050" dirty="0"/>
              <a:t>osoby w wieku 18-34 lata; </a:t>
            </a:r>
            <a:br>
              <a:rPr lang="pl-PL" sz="1050" dirty="0"/>
            </a:br>
            <a:r>
              <a:rPr lang="pl-PL" sz="1050" dirty="0"/>
              <a:t>ekstrawertycy</a:t>
            </a:r>
          </a:p>
        </p:txBody>
      </p:sp>
      <p:cxnSp>
        <p:nvCxnSpPr>
          <p:cNvPr id="33" name="Łącznik prosty ze strzałką 32">
            <a:extLst>
              <a:ext uri="{FF2B5EF4-FFF2-40B4-BE49-F238E27FC236}">
                <a16:creationId xmlns:a16="http://schemas.microsoft.com/office/drawing/2014/main" id="{B298CD97-C45D-9E34-ADC6-E5A7500368E7}"/>
              </a:ext>
            </a:extLst>
          </p:cNvPr>
          <p:cNvCxnSpPr>
            <a:cxnSpLocks/>
          </p:cNvCxnSpPr>
          <p:nvPr/>
        </p:nvCxnSpPr>
        <p:spPr>
          <a:xfrm>
            <a:off x="3680832" y="3767470"/>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pole tekstowe 33">
            <a:extLst>
              <a:ext uri="{FF2B5EF4-FFF2-40B4-BE49-F238E27FC236}">
                <a16:creationId xmlns:a16="http://schemas.microsoft.com/office/drawing/2014/main" id="{3D299242-A5D4-5AAF-5AA7-5CDC6D0B3A5A}"/>
              </a:ext>
            </a:extLst>
          </p:cNvPr>
          <p:cNvSpPr txBox="1"/>
          <p:nvPr/>
        </p:nvSpPr>
        <p:spPr>
          <a:xfrm>
            <a:off x="4118733" y="3588895"/>
            <a:ext cx="2585306" cy="430887"/>
          </a:xfrm>
          <a:prstGeom prst="rect">
            <a:avLst/>
          </a:prstGeom>
          <a:noFill/>
        </p:spPr>
        <p:txBody>
          <a:bodyPr wrap="square" rtlCol="0">
            <a:spAutoFit/>
          </a:bodyPr>
          <a:lstStyle/>
          <a:p>
            <a:r>
              <a:rPr lang="pl-PL" sz="1050" dirty="0"/>
              <a:t>Istotnie częściej: mężczyźni; </a:t>
            </a:r>
            <a:br>
              <a:rPr lang="pl-PL" sz="1050" dirty="0"/>
            </a:br>
            <a:r>
              <a:rPr lang="pl-PL" sz="1050" dirty="0"/>
              <a:t>osoby 18-34 lata; introwertycy</a:t>
            </a:r>
          </a:p>
        </p:txBody>
      </p:sp>
      <p:graphicFrame>
        <p:nvGraphicFramePr>
          <p:cNvPr id="14" name="Wykres 8">
            <a:extLst>
              <a:ext uri="{FF2B5EF4-FFF2-40B4-BE49-F238E27FC236}">
                <a16:creationId xmlns:a16="http://schemas.microsoft.com/office/drawing/2014/main" id="{344C3590-D412-6429-964F-D70F606E55E5}"/>
              </a:ext>
            </a:extLst>
          </p:cNvPr>
          <p:cNvGraphicFramePr/>
          <p:nvPr>
            <p:extLst>
              <p:ext uri="{D42A27DB-BD31-4B8C-83A1-F6EECF244321}">
                <p14:modId xmlns:p14="http://schemas.microsoft.com/office/powerpoint/2010/main" val="1091845481"/>
              </p:ext>
            </p:extLst>
          </p:nvPr>
        </p:nvGraphicFramePr>
        <p:xfrm>
          <a:off x="5548221" y="2223962"/>
          <a:ext cx="4852030" cy="4260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813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12"/>
          </p:nvPr>
        </p:nvSpPr>
        <p:spPr/>
        <p:txBody>
          <a:bodyPr/>
          <a:lstStyle/>
          <a:p>
            <a:fld id="{45999E98-9AA7-41D8-B304-4D2BDA62FCDE}" type="slidenum">
              <a:rPr lang="pl-PL" smtClean="0"/>
              <a:pPr/>
              <a:t>16</a:t>
            </a:fld>
            <a:endParaRPr lang="pl-PL" dirty="0"/>
          </a:p>
        </p:txBody>
      </p:sp>
      <p:sp>
        <p:nvSpPr>
          <p:cNvPr id="16" name="Tytuł 1"/>
          <p:cNvSpPr>
            <a:spLocks noGrp="1"/>
          </p:cNvSpPr>
          <p:nvPr>
            <p:ph type="title"/>
          </p:nvPr>
        </p:nvSpPr>
        <p:spPr>
          <a:xfrm>
            <a:off x="815345" y="218937"/>
            <a:ext cx="9241800" cy="1325563"/>
          </a:xfrm>
          <a:noFill/>
        </p:spPr>
        <p:txBody>
          <a:bodyPr>
            <a:normAutofit/>
          </a:bodyPr>
          <a:lstStyle/>
          <a:p>
            <a:r>
              <a:rPr lang="pl-PL" sz="2400" dirty="0">
                <a:solidFill>
                  <a:srgbClr val="000000"/>
                </a:solidFill>
                <a:latin typeface="Calibri" panose="020F0502020204030204" pitchFamily="34" charset="0"/>
                <a:ea typeface="Times New Roman" panose="02020603050405020304" pitchFamily="18" charset="0"/>
              </a:rPr>
              <a:t>Najpopularniejsze serwisy / media społecznościowe w Polsce to Facebook, YouTube oraz Instagram. </a:t>
            </a:r>
            <a:endParaRPr lang="pl-PL" sz="2400" b="1" dirty="0">
              <a:latin typeface="+mn-lt"/>
            </a:endParaRPr>
          </a:p>
        </p:txBody>
      </p:sp>
      <p:sp>
        <p:nvSpPr>
          <p:cNvPr id="12" name="pole tekstowe 6">
            <a:extLst>
              <a:ext uri="{FF2B5EF4-FFF2-40B4-BE49-F238E27FC236}">
                <a16:creationId xmlns:a16="http://schemas.microsoft.com/office/drawing/2014/main" id="{110C8487-5A59-4A35-86D8-2687819E1BD7}"/>
              </a:ext>
            </a:extLst>
          </p:cNvPr>
          <p:cNvSpPr txBox="1"/>
          <p:nvPr/>
        </p:nvSpPr>
        <p:spPr>
          <a:xfrm>
            <a:off x="815345" y="1448969"/>
            <a:ext cx="8377310" cy="461665"/>
          </a:xfrm>
          <a:prstGeom prst="rect">
            <a:avLst/>
          </a:prstGeom>
          <a:noFill/>
        </p:spPr>
        <p:txBody>
          <a:bodyPr wrap="square" rtlCol="0">
            <a:spAutoFit/>
          </a:bodyPr>
          <a:lstStyle/>
          <a:p>
            <a:pPr>
              <a:spcBef>
                <a:spcPts val="600"/>
              </a:spcBef>
              <a:spcAft>
                <a:spcPts val="0"/>
              </a:spcAft>
            </a:pPr>
            <a:r>
              <a:rPr lang="pl-PL" sz="1200" b="1" dirty="0">
                <a:solidFill>
                  <a:schemeClr val="tx1">
                    <a:lumMod val="50000"/>
                    <a:lumOff val="50000"/>
                  </a:schemeClr>
                </a:solidFill>
              </a:rPr>
              <a:t>OS2. Z których z poniższych serwisów społecznościowych korzystasz?</a:t>
            </a:r>
            <a:br>
              <a:rPr lang="pl-PL" sz="1200" b="1" dirty="0">
                <a:solidFill>
                  <a:schemeClr val="tx1">
                    <a:lumMod val="50000"/>
                    <a:lumOff val="50000"/>
                  </a:schemeClr>
                </a:solidFill>
              </a:rPr>
            </a:br>
            <a:r>
              <a:rPr lang="pl-PL" sz="1200" dirty="0">
                <a:solidFill>
                  <a:schemeClr val="tx1">
                    <a:lumMod val="50000"/>
                    <a:lumOff val="50000"/>
                  </a:schemeClr>
                </a:solidFill>
              </a:rPr>
              <a:t>N=1068</a:t>
            </a:r>
          </a:p>
        </p:txBody>
      </p:sp>
      <p:sp>
        <p:nvSpPr>
          <p:cNvPr id="6" name="Prostokąt 5">
            <a:extLst>
              <a:ext uri="{FF2B5EF4-FFF2-40B4-BE49-F238E27FC236}">
                <a16:creationId xmlns:a16="http://schemas.microsoft.com/office/drawing/2014/main" id="{CC181CCF-AA20-4A52-BD5A-CB802517E03B}"/>
              </a:ext>
            </a:extLst>
          </p:cNvPr>
          <p:cNvSpPr/>
          <p:nvPr/>
        </p:nvSpPr>
        <p:spPr>
          <a:xfrm>
            <a:off x="8326040" y="2085464"/>
            <a:ext cx="2378643" cy="276999"/>
          </a:xfrm>
          <a:prstGeom prst="rect">
            <a:avLst/>
          </a:prstGeom>
          <a:solidFill>
            <a:srgbClr val="FFFFFF"/>
          </a:solidFill>
        </p:spPr>
        <p:txBody>
          <a:bodyPr wrap="square">
            <a:spAutoFit/>
          </a:bodyPr>
          <a:lstStyle/>
          <a:p>
            <a:endParaRPr lang="pl-PL" sz="1200" dirty="0">
              <a:solidFill>
                <a:srgbClr val="000000"/>
              </a:solidFill>
              <a:latin typeface="Calibri" panose="020F0502020204030204" pitchFamily="34" charset="0"/>
              <a:ea typeface="Times New Roman" panose="02020603050405020304" pitchFamily="18" charset="0"/>
            </a:endParaRPr>
          </a:p>
        </p:txBody>
      </p:sp>
      <p:graphicFrame>
        <p:nvGraphicFramePr>
          <p:cNvPr id="2" name="Wykres 8">
            <a:extLst>
              <a:ext uri="{FF2B5EF4-FFF2-40B4-BE49-F238E27FC236}">
                <a16:creationId xmlns:a16="http://schemas.microsoft.com/office/drawing/2014/main" id="{7DDE3A03-FF86-620A-6604-499FC8164F0A}"/>
              </a:ext>
            </a:extLst>
          </p:cNvPr>
          <p:cNvGraphicFramePr/>
          <p:nvPr>
            <p:extLst>
              <p:ext uri="{D42A27DB-BD31-4B8C-83A1-F6EECF244321}">
                <p14:modId xmlns:p14="http://schemas.microsoft.com/office/powerpoint/2010/main" val="1580818428"/>
              </p:ext>
            </p:extLst>
          </p:nvPr>
        </p:nvGraphicFramePr>
        <p:xfrm>
          <a:off x="889990" y="1910634"/>
          <a:ext cx="6985047" cy="4543995"/>
        </p:xfrm>
        <a:graphic>
          <a:graphicData uri="http://schemas.openxmlformats.org/drawingml/2006/chart">
            <c:chart xmlns:c="http://schemas.openxmlformats.org/drawingml/2006/chart" xmlns:r="http://schemas.openxmlformats.org/officeDocument/2006/relationships" r:id="rId2"/>
          </a:graphicData>
        </a:graphic>
      </p:graphicFrame>
      <p:sp>
        <p:nvSpPr>
          <p:cNvPr id="18" name="Prostokąt 17">
            <a:extLst>
              <a:ext uri="{FF2B5EF4-FFF2-40B4-BE49-F238E27FC236}">
                <a16:creationId xmlns:a16="http://schemas.microsoft.com/office/drawing/2014/main" id="{831D2480-1E24-7DDE-62F6-6FB851520398}"/>
              </a:ext>
            </a:extLst>
          </p:cNvPr>
          <p:cNvSpPr/>
          <p:nvPr/>
        </p:nvSpPr>
        <p:spPr>
          <a:xfrm>
            <a:off x="6096000" y="1910634"/>
            <a:ext cx="5138057" cy="3231654"/>
          </a:xfrm>
          <a:prstGeom prst="rect">
            <a:avLst/>
          </a:prstGeom>
          <a:solidFill>
            <a:srgbClr val="FFFFFF"/>
          </a:solidFill>
        </p:spPr>
        <p:txBody>
          <a:bodyPr wrap="square">
            <a:spAutoFit/>
          </a:bodyPr>
          <a:lstStyle/>
          <a:p>
            <a:r>
              <a:rPr lang="pl-PL" sz="1200" b="1" dirty="0">
                <a:solidFill>
                  <a:srgbClr val="000000"/>
                </a:solidFill>
                <a:latin typeface="Calibri" panose="020F0502020204030204" pitchFamily="34" charset="0"/>
              </a:rPr>
              <a:t>Konsumpcja mediów społecznościowych dodatnio koreluje z ilością czasu spędzanego w internecie </a:t>
            </a:r>
            <a:r>
              <a:rPr lang="pl-PL" sz="1200" dirty="0">
                <a:solidFill>
                  <a:srgbClr val="000000"/>
                </a:solidFill>
                <a:latin typeface="Calibri" panose="020F0502020204030204" pitchFamily="34" charset="0"/>
              </a:rPr>
              <a:t>(im bardziej regularne korzystanie z mediów społecznościowych, tym wyższy deklarowany dzienny czas spędzany w internecie). Ponadto, poszczególne serwisy / portale zaspokajają różnorodne potrzeby, przyciągając do siebie odmienne grupy odbiorców. Tak oto, z Facebooka częściej korzystają kobiety oraz ekstrawertycy, a z </a:t>
            </a:r>
            <a:r>
              <a:rPr lang="pl-PL" sz="1200" dirty="0" err="1">
                <a:solidFill>
                  <a:srgbClr val="000000"/>
                </a:solidFill>
                <a:latin typeface="Calibri" panose="020F0502020204030204" pitchFamily="34" charset="0"/>
              </a:rPr>
              <a:t>YouTube’a</a:t>
            </a:r>
            <a:r>
              <a:rPr lang="pl-PL" sz="1200" dirty="0">
                <a:solidFill>
                  <a:srgbClr val="000000"/>
                </a:solidFill>
                <a:latin typeface="Calibri" panose="020F0502020204030204" pitchFamily="34" charset="0"/>
              </a:rPr>
              <a:t> – mężczyźni oraz introwertycy. </a:t>
            </a:r>
          </a:p>
          <a:p>
            <a:endParaRPr lang="pl-PL" sz="1200" dirty="0">
              <a:solidFill>
                <a:srgbClr val="000000"/>
              </a:solidFill>
              <a:latin typeface="Calibri" panose="020F0502020204030204" pitchFamily="34" charset="0"/>
            </a:endParaRPr>
          </a:p>
          <a:p>
            <a:r>
              <a:rPr lang="pl-PL" sz="1200" dirty="0">
                <a:solidFill>
                  <a:srgbClr val="000000"/>
                </a:solidFill>
                <a:latin typeface="Calibri" panose="020F0502020204030204" pitchFamily="34" charset="0"/>
              </a:rPr>
              <a:t>Udało nam się również zaobserwować pewną </a:t>
            </a:r>
            <a:r>
              <a:rPr lang="pl-PL" sz="1200" b="1" dirty="0">
                <a:solidFill>
                  <a:srgbClr val="000000"/>
                </a:solidFill>
                <a:latin typeface="Calibri" panose="020F0502020204030204" pitchFamily="34" charset="0"/>
              </a:rPr>
              <a:t>zależność pomiędzy regularnością korzystania z niektórych mediów społecznościowych a subiektywnym zadowoleniem z życia. </a:t>
            </a:r>
            <a:r>
              <a:rPr lang="pl-PL" sz="1200" dirty="0">
                <a:solidFill>
                  <a:srgbClr val="000000"/>
                </a:solidFill>
                <a:latin typeface="Calibri" panose="020F0502020204030204" pitchFamily="34" charset="0"/>
              </a:rPr>
              <a:t>Regularni konsumenci Instagrama oraz </a:t>
            </a:r>
            <a:r>
              <a:rPr lang="pl-PL" sz="1200" dirty="0" err="1">
                <a:solidFill>
                  <a:srgbClr val="000000"/>
                </a:solidFill>
                <a:latin typeface="Calibri" panose="020F0502020204030204" pitchFamily="34" charset="0"/>
              </a:rPr>
              <a:t>YouTube’a</a:t>
            </a:r>
            <a:r>
              <a:rPr lang="pl-PL" sz="1200" dirty="0">
                <a:solidFill>
                  <a:srgbClr val="000000"/>
                </a:solidFill>
                <a:latin typeface="Calibri" panose="020F0502020204030204" pitchFamily="34" charset="0"/>
              </a:rPr>
              <a:t> deklarowali mniejsze zadowolenie z życia niż osoby z tych portali niekorzystające. Warto jednak i tym razem pamiętać o braku możliwości określenia na tym etapie dokładnych przyczyn takiej zależności – nie wiadomo, czy to korzystanie z poszczególnych portali obniża subiektywne zadowolenie z życia, czy odwrotnie – poszczególne portale „przyciągają” do siebie osoby z deklarowanym niższym zadowoleniem z życia. </a:t>
            </a:r>
            <a:endParaRPr lang="pl-PL" sz="1200" b="1" dirty="0">
              <a:solidFill>
                <a:srgbClr val="0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9041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12"/>
          </p:nvPr>
        </p:nvSpPr>
        <p:spPr/>
        <p:txBody>
          <a:bodyPr/>
          <a:lstStyle/>
          <a:p>
            <a:fld id="{45999E98-9AA7-41D8-B304-4D2BDA62FCDE}" type="slidenum">
              <a:rPr lang="pl-PL" smtClean="0"/>
              <a:pPr/>
              <a:t>17</a:t>
            </a:fld>
            <a:endParaRPr lang="pl-PL" dirty="0"/>
          </a:p>
        </p:txBody>
      </p:sp>
      <p:sp>
        <p:nvSpPr>
          <p:cNvPr id="16" name="Tytuł 1"/>
          <p:cNvSpPr>
            <a:spLocks noGrp="1"/>
          </p:cNvSpPr>
          <p:nvPr>
            <p:ph type="title"/>
          </p:nvPr>
        </p:nvSpPr>
        <p:spPr>
          <a:xfrm>
            <a:off x="815345" y="106965"/>
            <a:ext cx="9241800" cy="1325563"/>
          </a:xfrm>
          <a:noFill/>
        </p:spPr>
        <p:txBody>
          <a:bodyPr>
            <a:normAutofit/>
          </a:bodyPr>
          <a:lstStyle/>
          <a:p>
            <a:r>
              <a:rPr lang="pl-PL" sz="2400" dirty="0">
                <a:solidFill>
                  <a:srgbClr val="000000"/>
                </a:solidFill>
                <a:latin typeface="Calibri" panose="020F0502020204030204" pitchFamily="34" charset="0"/>
              </a:rPr>
              <a:t>Wiek, płeć oraz cechy osobowości różnicują konsumentów poszczególnych mediów społecznościowych. Facebook częściej wybierają kobiety oraz ekstrawertycy, YouTube – mężczyźni oraz introwertycy.</a:t>
            </a:r>
          </a:p>
        </p:txBody>
      </p:sp>
      <p:graphicFrame>
        <p:nvGraphicFramePr>
          <p:cNvPr id="15" name="Tabela 17">
            <a:extLst>
              <a:ext uri="{FF2B5EF4-FFF2-40B4-BE49-F238E27FC236}">
                <a16:creationId xmlns:a16="http://schemas.microsoft.com/office/drawing/2014/main" id="{BC40783F-7CDA-2478-B6B5-FFAAA6ED7350}"/>
              </a:ext>
            </a:extLst>
          </p:cNvPr>
          <p:cNvGraphicFramePr>
            <a:graphicFrameLocks noGrp="1"/>
          </p:cNvGraphicFramePr>
          <p:nvPr>
            <p:extLst>
              <p:ext uri="{D42A27DB-BD31-4B8C-83A1-F6EECF244321}">
                <p14:modId xmlns:p14="http://schemas.microsoft.com/office/powerpoint/2010/main" val="1273706925"/>
              </p:ext>
            </p:extLst>
          </p:nvPr>
        </p:nvGraphicFramePr>
        <p:xfrm>
          <a:off x="914400" y="1460521"/>
          <a:ext cx="9142744" cy="5251008"/>
        </p:xfrm>
        <a:graphic>
          <a:graphicData uri="http://schemas.openxmlformats.org/drawingml/2006/table">
            <a:tbl>
              <a:tblPr firstRow="1" bandRow="1">
                <a:tableStyleId>{5C22544A-7EE6-4342-B048-85BDC9FD1C3A}</a:tableStyleId>
              </a:tblPr>
              <a:tblGrid>
                <a:gridCol w="1346098">
                  <a:extLst>
                    <a:ext uri="{9D8B030D-6E8A-4147-A177-3AD203B41FA5}">
                      <a16:colId xmlns:a16="http://schemas.microsoft.com/office/drawing/2014/main" val="951182441"/>
                    </a:ext>
                  </a:extLst>
                </a:gridCol>
                <a:gridCol w="4124107">
                  <a:extLst>
                    <a:ext uri="{9D8B030D-6E8A-4147-A177-3AD203B41FA5}">
                      <a16:colId xmlns:a16="http://schemas.microsoft.com/office/drawing/2014/main" val="2950863601"/>
                    </a:ext>
                  </a:extLst>
                </a:gridCol>
                <a:gridCol w="3672539">
                  <a:extLst>
                    <a:ext uri="{9D8B030D-6E8A-4147-A177-3AD203B41FA5}">
                      <a16:colId xmlns:a16="http://schemas.microsoft.com/office/drawing/2014/main" val="1547383790"/>
                    </a:ext>
                  </a:extLst>
                </a:gridCol>
              </a:tblGrid>
              <a:tr h="297349">
                <a:tc>
                  <a:txBody>
                    <a:bodyPr/>
                    <a:lstStyle/>
                    <a:p>
                      <a:pPr algn="ctr"/>
                      <a:r>
                        <a:rPr lang="pl-PL" sz="1100" b="1" kern="1200" dirty="0">
                          <a:solidFill>
                            <a:schemeClr val="bg1"/>
                          </a:solidFill>
                          <a:latin typeface="+mn-lt"/>
                          <a:ea typeface="+mn-ea"/>
                          <a:cs typeface="+mn-cs"/>
                        </a:rPr>
                        <a:t>000</a:t>
                      </a:r>
                    </a:p>
                  </a:txBody>
                  <a:tcPr anchor="ctr">
                    <a:noFill/>
                  </a:tcPr>
                </a:tc>
                <a:tc>
                  <a:txBody>
                    <a:bodyPr/>
                    <a:lstStyle/>
                    <a:p>
                      <a:pPr algn="ctr"/>
                      <a:r>
                        <a:rPr lang="pl-PL" sz="1200" b="1" kern="1200" dirty="0">
                          <a:solidFill>
                            <a:schemeClr val="bg1"/>
                          </a:solidFill>
                          <a:latin typeface="+mn-lt"/>
                          <a:ea typeface="+mn-ea"/>
                          <a:cs typeface="+mn-cs"/>
                        </a:rPr>
                        <a:t>Istotnie częściej REGULARNIE korzystają</a:t>
                      </a:r>
                    </a:p>
                  </a:txBody>
                  <a:tcPr anchor="ctr">
                    <a:solidFill>
                      <a:srgbClr val="7D926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pl-PL" sz="1200" b="1" kern="1200" dirty="0">
                          <a:solidFill>
                            <a:schemeClr val="bg1"/>
                          </a:solidFill>
                          <a:latin typeface="+mn-lt"/>
                          <a:ea typeface="+mn-ea"/>
                          <a:cs typeface="+mn-cs"/>
                        </a:rPr>
                        <a:t>Istotnie częściej NIE korzystają</a:t>
                      </a:r>
                    </a:p>
                  </a:txBody>
                  <a:tcPr anchor="ctr">
                    <a:solidFill>
                      <a:srgbClr val="9D3232"/>
                    </a:solidFill>
                  </a:tcPr>
                </a:tc>
                <a:extLst>
                  <a:ext uri="{0D108BD9-81ED-4DB2-BD59-A6C34878D82A}">
                    <a16:rowId xmlns:a16="http://schemas.microsoft.com/office/drawing/2014/main" val="249197483"/>
                  </a:ext>
                </a:extLst>
              </a:tr>
              <a:tr h="601747">
                <a:tc>
                  <a:txBody>
                    <a:bodyPr/>
                    <a:lstStyle/>
                    <a:p>
                      <a:pPr marL="0" indent="0" algn="ctr">
                        <a:buFont typeface="Arial" panose="020B0604020202020204" pitchFamily="34" charset="0"/>
                        <a:buNone/>
                        <a:defRPr sz="1200" b="0" i="0" u="none" strike="noStrike" kern="1200" baseline="0">
                          <a:solidFill>
                            <a:schemeClr val="tx1"/>
                          </a:solidFill>
                          <a:latin typeface="+mn-lt"/>
                          <a:ea typeface="+mn-ea"/>
                          <a:cs typeface="+mn-cs"/>
                        </a:defRPr>
                      </a:pPr>
                      <a:r>
                        <a:rPr lang="pl-PL" sz="1200" b="1" i="0" u="none" strike="noStrike" kern="1200" baseline="0" dirty="0">
                          <a:solidFill>
                            <a:schemeClr val="tx1"/>
                          </a:solidFill>
                          <a:latin typeface="+mn-lt"/>
                          <a:ea typeface="+mn-ea"/>
                          <a:cs typeface="+mn-cs"/>
                        </a:rPr>
                        <a:t>Facebook</a:t>
                      </a:r>
                    </a:p>
                  </a:txBody>
                  <a:tcPr anchor="ctr"/>
                </a:tc>
                <a:tc>
                  <a:txBody>
                    <a:bodyPr/>
                    <a:lstStyle/>
                    <a:p>
                      <a:pPr marL="285750" indent="-285750">
                        <a:buFont typeface="Arial" panose="020B0604020202020204" pitchFamily="34" charset="0"/>
                        <a:buChar char="•"/>
                      </a:pPr>
                      <a:r>
                        <a:rPr lang="pl-PL" sz="1100" dirty="0"/>
                        <a:t>kobiety</a:t>
                      </a:r>
                    </a:p>
                    <a:p>
                      <a:pPr marL="285750" indent="-285750">
                        <a:buFont typeface="Arial" panose="020B0604020202020204" pitchFamily="34" charset="0"/>
                        <a:buChar char="•"/>
                      </a:pPr>
                      <a:r>
                        <a:rPr lang="pl-PL" sz="1100" dirty="0"/>
                        <a:t>ekstrawertycy</a:t>
                      </a:r>
                    </a:p>
                  </a:txBody>
                  <a:tcPr anchor="ctr"/>
                </a:tc>
                <a:tc>
                  <a:txBody>
                    <a:bodyPr/>
                    <a:lstStyle/>
                    <a:p>
                      <a:pPr marL="285750" indent="-285750">
                        <a:buFont typeface="Arial" panose="020B0604020202020204" pitchFamily="34" charset="0"/>
                        <a:buChar char="•"/>
                      </a:pPr>
                      <a:r>
                        <a:rPr lang="pl-PL" sz="1100" dirty="0"/>
                        <a:t>mężczyźni</a:t>
                      </a:r>
                    </a:p>
                    <a:p>
                      <a:pPr marL="285750" indent="-285750">
                        <a:buFont typeface="Arial" panose="020B0604020202020204" pitchFamily="34" charset="0"/>
                        <a:buChar char="•"/>
                      </a:pPr>
                      <a:r>
                        <a:rPr lang="pl-PL" sz="1100" dirty="0"/>
                        <a:t>osoby w wieku 45-64 lata</a:t>
                      </a:r>
                    </a:p>
                    <a:p>
                      <a:pPr marL="285750" indent="-285750" algn="l" defTabSz="914377" rtl="0" eaLnBrk="1" latinLnBrk="0" hangingPunct="1">
                        <a:buFont typeface="Arial" panose="020B0604020202020204" pitchFamily="34" charset="0"/>
                        <a:buChar char="•"/>
                      </a:pPr>
                      <a:r>
                        <a:rPr lang="pl-PL" sz="1100" kern="1200" dirty="0">
                          <a:solidFill>
                            <a:schemeClr val="dk1"/>
                          </a:solidFill>
                          <a:latin typeface="+mn-lt"/>
                          <a:ea typeface="+mn-ea"/>
                          <a:cs typeface="+mn-cs"/>
                        </a:rPr>
                        <a:t>osoby subiektywnie zadowolone z życia</a:t>
                      </a:r>
                    </a:p>
                  </a:txBody>
                  <a:tcPr anchor="ctr"/>
                </a:tc>
                <a:extLst>
                  <a:ext uri="{0D108BD9-81ED-4DB2-BD59-A6C34878D82A}">
                    <a16:rowId xmlns:a16="http://schemas.microsoft.com/office/drawing/2014/main" val="710434276"/>
                  </a:ext>
                </a:extLst>
              </a:tr>
              <a:tr h="745822">
                <a:tc>
                  <a:txBody>
                    <a:bodyPr/>
                    <a:lstStyle/>
                    <a:p>
                      <a:pPr algn="ctr">
                        <a:defRPr sz="1200" b="0" i="0" u="none" strike="noStrike" kern="1200" baseline="0">
                          <a:solidFill>
                            <a:schemeClr val="tx1"/>
                          </a:solidFill>
                          <a:latin typeface="+mn-lt"/>
                          <a:ea typeface="+mn-ea"/>
                          <a:cs typeface="+mn-cs"/>
                        </a:defRPr>
                      </a:pPr>
                      <a:r>
                        <a:rPr lang="pl-PL" sz="1200" b="1" i="0" u="none" strike="noStrike" kern="1200" baseline="0" dirty="0">
                          <a:solidFill>
                            <a:schemeClr val="tx1"/>
                          </a:solidFill>
                          <a:latin typeface="+mn-lt"/>
                          <a:ea typeface="+mn-ea"/>
                          <a:cs typeface="+mn-cs"/>
                        </a:rPr>
                        <a:t>YouTube</a:t>
                      </a:r>
                    </a:p>
                  </a:txBody>
                  <a:tcPr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mężczyźni</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osoby w wieku 18-34 lata</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introwertycy</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osoby subiektywnie mniej zadowolone z życia</a:t>
                      </a:r>
                    </a:p>
                  </a:txBody>
                  <a:tcPr anchor="ctr"/>
                </a:tc>
                <a:tc>
                  <a:txBody>
                    <a:bodyPr/>
                    <a:lstStyle/>
                    <a:p>
                      <a:pPr marL="171450" indent="-171450" algn="l" defTabSz="914377" rtl="0" eaLnBrk="1" latinLnBrk="0" hangingPunct="1">
                        <a:buFont typeface="Arial" panose="020B0604020202020204" pitchFamily="34" charset="0"/>
                        <a:buChar char="•"/>
                      </a:pPr>
                      <a:r>
                        <a:rPr lang="pl-PL" sz="1100" kern="1200" dirty="0">
                          <a:solidFill>
                            <a:schemeClr val="dk1"/>
                          </a:solidFill>
                          <a:latin typeface="+mn-lt"/>
                          <a:ea typeface="+mn-ea"/>
                          <a:cs typeface="+mn-cs"/>
                        </a:rPr>
                        <a:t>osoby w wieku 55 lat i więcej</a:t>
                      </a:r>
                    </a:p>
                  </a:txBody>
                  <a:tcPr anchor="ctr"/>
                </a:tc>
                <a:extLst>
                  <a:ext uri="{0D108BD9-81ED-4DB2-BD59-A6C34878D82A}">
                    <a16:rowId xmlns:a16="http://schemas.microsoft.com/office/drawing/2014/main" val="479625274"/>
                  </a:ext>
                </a:extLst>
              </a:tr>
              <a:tr h="730693">
                <a:tc>
                  <a:txBody>
                    <a:bodyPr/>
                    <a:lstStyle/>
                    <a:p>
                      <a:pPr algn="ctr">
                        <a:defRPr sz="1200" b="0" i="0" u="none" strike="noStrike" kern="1200" baseline="0">
                          <a:solidFill>
                            <a:schemeClr val="tx1"/>
                          </a:solidFill>
                          <a:latin typeface="+mn-lt"/>
                          <a:ea typeface="+mn-ea"/>
                          <a:cs typeface="+mn-cs"/>
                        </a:defRPr>
                      </a:pPr>
                      <a:r>
                        <a:rPr lang="pl-PL" sz="1200" b="1" i="0" u="none" strike="noStrike" kern="1200" baseline="0" dirty="0">
                          <a:solidFill>
                            <a:schemeClr val="tx1"/>
                          </a:solidFill>
                          <a:latin typeface="+mn-lt"/>
                          <a:ea typeface="+mn-ea"/>
                          <a:cs typeface="+mn-cs"/>
                        </a:rPr>
                        <a:t>Instagram</a:t>
                      </a:r>
                    </a:p>
                  </a:txBody>
                  <a:tcPr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kobiety</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osoby w wieku 18-34 lata</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osoby subiektywnie mniej zadowolone z życia</a:t>
                      </a:r>
                    </a:p>
                  </a:txBody>
                  <a:tcPr anchor="ctr"/>
                </a:tc>
                <a:tc>
                  <a:txBody>
                    <a:bodyPr/>
                    <a:lstStyle/>
                    <a:p>
                      <a:pPr marL="285750" indent="-285750">
                        <a:buFont typeface="Arial" panose="020B0604020202020204" pitchFamily="34" charset="0"/>
                        <a:buChar char="•"/>
                      </a:pPr>
                      <a:r>
                        <a:rPr lang="pl-PL" sz="1100" dirty="0"/>
                        <a:t>mężczyźni</a:t>
                      </a:r>
                    </a:p>
                    <a:p>
                      <a:pPr marL="285750" indent="-285750">
                        <a:buFont typeface="Arial" panose="020B0604020202020204" pitchFamily="34" charset="0"/>
                        <a:buChar char="•"/>
                      </a:pPr>
                      <a:r>
                        <a:rPr lang="pl-PL" sz="1100" dirty="0"/>
                        <a:t>osoby w wieku 45 lat i więcej</a:t>
                      </a:r>
                    </a:p>
                    <a:p>
                      <a:pPr marL="285750" indent="-285750" algn="l" defTabSz="914377" rtl="0" eaLnBrk="1" latinLnBrk="0" hangingPunct="1">
                        <a:buFont typeface="Arial" panose="020B0604020202020204" pitchFamily="34" charset="0"/>
                        <a:buChar char="•"/>
                      </a:pPr>
                      <a:endParaRPr lang="pl-PL" sz="1100" kern="1200" dirty="0">
                        <a:solidFill>
                          <a:schemeClr val="dk1"/>
                        </a:solidFill>
                        <a:latin typeface="+mn-lt"/>
                        <a:ea typeface="+mn-ea"/>
                        <a:cs typeface="+mn-cs"/>
                      </a:endParaRPr>
                    </a:p>
                  </a:txBody>
                  <a:tcPr anchor="ctr"/>
                </a:tc>
                <a:extLst>
                  <a:ext uri="{0D108BD9-81ED-4DB2-BD59-A6C34878D82A}">
                    <a16:rowId xmlns:a16="http://schemas.microsoft.com/office/drawing/2014/main" val="1379861469"/>
                  </a:ext>
                </a:extLst>
              </a:tr>
              <a:tr h="601747">
                <a:tc>
                  <a:txBody>
                    <a:bodyPr/>
                    <a:lstStyle/>
                    <a:p>
                      <a:pPr algn="ctr">
                        <a:defRPr sz="1200" b="0" i="0" u="none" strike="noStrike" kern="1200" baseline="0">
                          <a:solidFill>
                            <a:schemeClr val="tx1"/>
                          </a:solidFill>
                          <a:latin typeface="+mn-lt"/>
                          <a:ea typeface="+mn-ea"/>
                          <a:cs typeface="+mn-cs"/>
                        </a:defRPr>
                      </a:pPr>
                      <a:r>
                        <a:rPr lang="pl-PL" sz="1200" b="1" i="0" u="none" strike="noStrike" kern="1200" baseline="0" dirty="0" err="1">
                          <a:solidFill>
                            <a:schemeClr val="tx1"/>
                          </a:solidFill>
                          <a:latin typeface="+mn-lt"/>
                          <a:ea typeface="+mn-ea"/>
                          <a:cs typeface="+mn-cs"/>
                        </a:rPr>
                        <a:t>TikTok</a:t>
                      </a:r>
                      <a:endParaRPr lang="pl-PL" sz="1200" b="1" i="0" u="none" strike="noStrike" kern="1200" baseline="0" dirty="0">
                        <a:solidFill>
                          <a:schemeClr val="tx1"/>
                        </a:solidFill>
                        <a:latin typeface="+mn-lt"/>
                        <a:ea typeface="+mn-ea"/>
                        <a:cs typeface="+mn-cs"/>
                      </a:endParaRPr>
                    </a:p>
                  </a:txBody>
                  <a:tcPr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osoby w wieku 18-34 lata</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ekstrawertycy</a:t>
                      </a:r>
                    </a:p>
                  </a:txBody>
                  <a:tcPr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kern="1200" dirty="0">
                          <a:solidFill>
                            <a:schemeClr val="dk1"/>
                          </a:solidFill>
                          <a:latin typeface="+mn-lt"/>
                          <a:ea typeface="+mn-ea"/>
                          <a:cs typeface="+mn-cs"/>
                        </a:rPr>
                        <a:t>osoby w wieku 55 lat i więcej</a:t>
                      </a:r>
                    </a:p>
                  </a:txBody>
                  <a:tcPr anchor="ctr"/>
                </a:tc>
                <a:extLst>
                  <a:ext uri="{0D108BD9-81ED-4DB2-BD59-A6C34878D82A}">
                    <a16:rowId xmlns:a16="http://schemas.microsoft.com/office/drawing/2014/main" val="1475792472"/>
                  </a:ext>
                </a:extLst>
              </a:tr>
              <a:tr h="909903">
                <a:tc>
                  <a:txBody>
                    <a:bodyPr/>
                    <a:lstStyle/>
                    <a:p>
                      <a:pPr algn="ctr">
                        <a:defRPr sz="1200" b="0" i="0" u="none" strike="noStrike" kern="1200" baseline="0">
                          <a:solidFill>
                            <a:schemeClr val="tx1"/>
                          </a:solidFill>
                          <a:latin typeface="+mn-lt"/>
                          <a:ea typeface="+mn-ea"/>
                          <a:cs typeface="+mn-cs"/>
                        </a:defRPr>
                      </a:pPr>
                      <a:r>
                        <a:rPr lang="pl-PL" sz="1200" b="1" i="0" u="none" strike="noStrike" kern="1200" baseline="0" dirty="0">
                          <a:solidFill>
                            <a:schemeClr val="tx1"/>
                          </a:solidFill>
                          <a:latin typeface="+mn-lt"/>
                          <a:ea typeface="+mn-ea"/>
                          <a:cs typeface="+mn-cs"/>
                        </a:rPr>
                        <a:t>Twitter</a:t>
                      </a:r>
                    </a:p>
                  </a:txBody>
                  <a:tcPr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mężczyźni</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osoby w wieku 18-24 lata</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osoby, których dochód gospodarstwa przekracza 10 tys. zł / </a:t>
                      </a:r>
                      <a:r>
                        <a:rPr lang="pl-PL" sz="1100" dirty="0" err="1"/>
                        <a:t>msc</a:t>
                      </a:r>
                      <a:endParaRPr lang="pl-PL" sz="1100" dirty="0"/>
                    </a:p>
                  </a:txBody>
                  <a:tcPr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dirty="0"/>
                        <a:t>kobiety</a:t>
                      </a:r>
                    </a:p>
                    <a:p>
                      <a:pPr marL="285750" indent="-285750">
                        <a:buFont typeface="Arial" panose="020B0604020202020204" pitchFamily="34" charset="0"/>
                        <a:buChar char="•"/>
                      </a:pPr>
                      <a:r>
                        <a:rPr lang="pl-PL" sz="1100" dirty="0"/>
                        <a:t>osoby w wieku 55-64 lata</a:t>
                      </a:r>
                    </a:p>
                    <a:p>
                      <a:pPr marL="285750" indent="-285750" algn="l" defTabSz="914377" rtl="0" eaLnBrk="1" latinLnBrk="0" hangingPunct="1">
                        <a:buFont typeface="Arial" panose="020B0604020202020204" pitchFamily="34" charset="0"/>
                        <a:buChar char="•"/>
                      </a:pPr>
                      <a:endParaRPr lang="pl-PL" sz="1100" kern="1200" dirty="0">
                        <a:solidFill>
                          <a:schemeClr val="dk1"/>
                        </a:solidFill>
                        <a:latin typeface="+mn-lt"/>
                        <a:ea typeface="+mn-ea"/>
                        <a:cs typeface="+mn-cs"/>
                      </a:endParaRPr>
                    </a:p>
                  </a:txBody>
                  <a:tcPr anchor="ctr"/>
                </a:tc>
                <a:extLst>
                  <a:ext uri="{0D108BD9-81ED-4DB2-BD59-A6C34878D82A}">
                    <a16:rowId xmlns:a16="http://schemas.microsoft.com/office/drawing/2014/main" val="3644855014"/>
                  </a:ext>
                </a:extLst>
              </a:tr>
              <a:tr h="601747">
                <a:tc>
                  <a:txBody>
                    <a:bodyPr/>
                    <a:lstStyle/>
                    <a:p>
                      <a:pPr algn="ctr">
                        <a:defRPr sz="1200" b="0" i="0" u="none" strike="noStrike" kern="1200" baseline="0">
                          <a:solidFill>
                            <a:schemeClr val="tx1"/>
                          </a:solidFill>
                          <a:latin typeface="+mn-lt"/>
                          <a:ea typeface="+mn-ea"/>
                          <a:cs typeface="+mn-cs"/>
                        </a:defRPr>
                      </a:pPr>
                      <a:r>
                        <a:rPr lang="pl-PL" sz="1200" b="1" i="0" u="none" strike="noStrike" kern="1200" baseline="0" dirty="0">
                          <a:solidFill>
                            <a:schemeClr val="tx1"/>
                          </a:solidFill>
                          <a:latin typeface="+mn-lt"/>
                          <a:ea typeface="+mn-ea"/>
                          <a:cs typeface="+mn-cs"/>
                        </a:rPr>
                        <a:t>Snapchat</a:t>
                      </a:r>
                    </a:p>
                  </a:txBody>
                  <a:tcPr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kern="1200" dirty="0">
                          <a:solidFill>
                            <a:schemeClr val="dk1"/>
                          </a:solidFill>
                          <a:latin typeface="+mn-lt"/>
                          <a:ea typeface="+mn-ea"/>
                          <a:cs typeface="+mn-cs"/>
                        </a:rPr>
                        <a:t>osoby w wieku 18-24 lata</a:t>
                      </a:r>
                    </a:p>
                  </a:txBody>
                  <a:tcPr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kern="1200" dirty="0">
                          <a:solidFill>
                            <a:schemeClr val="dk1"/>
                          </a:solidFill>
                          <a:latin typeface="+mn-lt"/>
                          <a:ea typeface="+mn-ea"/>
                          <a:cs typeface="+mn-cs"/>
                        </a:rPr>
                        <a:t>osoby w wieku 45+</a:t>
                      </a:r>
                    </a:p>
                  </a:txBody>
                  <a:tcPr anchor="ctr"/>
                </a:tc>
                <a:extLst>
                  <a:ext uri="{0D108BD9-81ED-4DB2-BD59-A6C34878D82A}">
                    <a16:rowId xmlns:a16="http://schemas.microsoft.com/office/drawing/2014/main" val="3952253750"/>
                  </a:ext>
                </a:extLst>
              </a:tr>
              <a:tr h="745822">
                <a:tc>
                  <a:txBody>
                    <a:bodyPr/>
                    <a:lstStyle/>
                    <a:p>
                      <a:pPr algn="ctr">
                        <a:defRPr sz="1200" b="0" i="0" u="none" strike="noStrike" kern="1200" baseline="0">
                          <a:solidFill>
                            <a:schemeClr val="tx1"/>
                          </a:solidFill>
                          <a:latin typeface="+mn-lt"/>
                          <a:ea typeface="+mn-ea"/>
                          <a:cs typeface="+mn-cs"/>
                        </a:defRPr>
                      </a:pPr>
                      <a:r>
                        <a:rPr lang="pl-PL" sz="1200" b="1" i="0" u="none" strike="noStrike" kern="1200" baseline="0" dirty="0" err="1">
                          <a:solidFill>
                            <a:schemeClr val="tx1"/>
                          </a:solidFill>
                          <a:latin typeface="+mn-lt"/>
                          <a:ea typeface="+mn-ea"/>
                          <a:cs typeface="+mn-cs"/>
                        </a:rPr>
                        <a:t>Linkedin</a:t>
                      </a:r>
                      <a:endParaRPr lang="pl-PL" sz="1200" b="1" i="0" u="none" strike="noStrike" kern="1200" baseline="0" dirty="0">
                        <a:solidFill>
                          <a:schemeClr val="tx1"/>
                        </a:solidFill>
                        <a:latin typeface="+mn-lt"/>
                        <a:ea typeface="+mn-ea"/>
                        <a:cs typeface="+mn-cs"/>
                      </a:endParaRPr>
                    </a:p>
                  </a:txBody>
                  <a:tcPr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kern="1200" dirty="0">
                          <a:solidFill>
                            <a:schemeClr val="dk1"/>
                          </a:solidFill>
                          <a:latin typeface="+mn-lt"/>
                          <a:ea typeface="+mn-ea"/>
                          <a:cs typeface="+mn-cs"/>
                        </a:rPr>
                        <a:t>osoby, których dochód gospodarstwa przekracza 10 tys. zł / </a:t>
                      </a:r>
                      <a:r>
                        <a:rPr lang="pl-PL" sz="1100" kern="1200" dirty="0" err="1">
                          <a:solidFill>
                            <a:schemeClr val="dk1"/>
                          </a:solidFill>
                          <a:latin typeface="+mn-lt"/>
                          <a:ea typeface="+mn-ea"/>
                          <a:cs typeface="+mn-cs"/>
                        </a:rPr>
                        <a:t>msc</a:t>
                      </a:r>
                      <a:endParaRPr lang="pl-PL" sz="1100" kern="1200" dirty="0">
                        <a:solidFill>
                          <a:schemeClr val="dk1"/>
                        </a:solidFill>
                        <a:latin typeface="+mn-lt"/>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kern="1200" dirty="0">
                          <a:solidFill>
                            <a:schemeClr val="dk1"/>
                          </a:solidFill>
                          <a:latin typeface="+mn-lt"/>
                          <a:ea typeface="+mn-ea"/>
                          <a:cs typeface="+mn-cs"/>
                        </a:rPr>
                        <a:t>pozytywnie oceniający swoją subiektywną sytuację materialną</a:t>
                      </a:r>
                    </a:p>
                  </a:txBody>
                  <a:tcPr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100" kern="1200" dirty="0">
                          <a:solidFill>
                            <a:schemeClr val="dk1"/>
                          </a:solidFill>
                          <a:latin typeface="+mn-lt"/>
                          <a:ea typeface="+mn-ea"/>
                          <a:cs typeface="+mn-cs"/>
                        </a:rPr>
                        <a:t>osoby w wieku 25-34 lata</a:t>
                      </a:r>
                    </a:p>
                  </a:txBody>
                  <a:tcPr anchor="ctr"/>
                </a:tc>
                <a:extLst>
                  <a:ext uri="{0D108BD9-81ED-4DB2-BD59-A6C34878D82A}">
                    <a16:rowId xmlns:a16="http://schemas.microsoft.com/office/drawing/2014/main" val="618829555"/>
                  </a:ext>
                </a:extLst>
              </a:tr>
            </a:tbl>
          </a:graphicData>
        </a:graphic>
      </p:graphicFrame>
    </p:spTree>
    <p:extLst>
      <p:ext uri="{BB962C8B-B14F-4D97-AF65-F5344CB8AC3E}">
        <p14:creationId xmlns:p14="http://schemas.microsoft.com/office/powerpoint/2010/main" val="3406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12"/>
          </p:nvPr>
        </p:nvSpPr>
        <p:spPr/>
        <p:txBody>
          <a:bodyPr/>
          <a:lstStyle/>
          <a:p>
            <a:fld id="{45999E98-9AA7-41D8-B304-4D2BDA62FCDE}" type="slidenum">
              <a:rPr lang="pl-PL" smtClean="0"/>
              <a:pPr/>
              <a:t>18</a:t>
            </a:fld>
            <a:endParaRPr lang="pl-PL" dirty="0"/>
          </a:p>
        </p:txBody>
      </p:sp>
      <p:sp>
        <p:nvSpPr>
          <p:cNvPr id="16" name="Tytuł 1"/>
          <p:cNvSpPr>
            <a:spLocks noGrp="1"/>
          </p:cNvSpPr>
          <p:nvPr>
            <p:ph type="title"/>
          </p:nvPr>
        </p:nvSpPr>
        <p:spPr>
          <a:xfrm>
            <a:off x="815345" y="218937"/>
            <a:ext cx="9241800" cy="1325563"/>
          </a:xfrm>
          <a:noFill/>
        </p:spPr>
        <p:txBody>
          <a:bodyPr>
            <a:normAutofit/>
          </a:bodyPr>
          <a:lstStyle/>
          <a:p>
            <a:r>
              <a:rPr lang="pl-PL" sz="2400" dirty="0">
                <a:solidFill>
                  <a:srgbClr val="000000"/>
                </a:solidFill>
                <a:latin typeface="Calibri" panose="020F0502020204030204" pitchFamily="34" charset="0"/>
                <a:ea typeface="Times New Roman" panose="02020603050405020304" pitchFamily="18" charset="0"/>
              </a:rPr>
              <a:t>Większość Polaków raczej nie subskrybuje poszczególnych kanałów / kont osób, których kontent ogląda. Bardziej skłonne do subskrybowania są osoby młode oraz introwertycy.</a:t>
            </a:r>
            <a:endParaRPr lang="pl-PL" sz="2400" b="1" dirty="0">
              <a:latin typeface="+mn-lt"/>
            </a:endParaRPr>
          </a:p>
        </p:txBody>
      </p:sp>
      <p:sp>
        <p:nvSpPr>
          <p:cNvPr id="6" name="Prostokąt 5">
            <a:extLst>
              <a:ext uri="{FF2B5EF4-FFF2-40B4-BE49-F238E27FC236}">
                <a16:creationId xmlns:a16="http://schemas.microsoft.com/office/drawing/2014/main" id="{CC181CCF-AA20-4A52-BD5A-CB802517E03B}"/>
              </a:ext>
            </a:extLst>
          </p:cNvPr>
          <p:cNvSpPr/>
          <p:nvPr/>
        </p:nvSpPr>
        <p:spPr>
          <a:xfrm>
            <a:off x="8326040" y="2085464"/>
            <a:ext cx="2378643" cy="276999"/>
          </a:xfrm>
          <a:prstGeom prst="rect">
            <a:avLst/>
          </a:prstGeom>
          <a:solidFill>
            <a:srgbClr val="FFFFFF"/>
          </a:solidFill>
        </p:spPr>
        <p:txBody>
          <a:bodyPr wrap="square">
            <a:spAutoFit/>
          </a:bodyPr>
          <a:lstStyle/>
          <a:p>
            <a:endParaRPr lang="pl-PL" sz="1200" dirty="0">
              <a:solidFill>
                <a:srgbClr val="000000"/>
              </a:solidFill>
              <a:latin typeface="Calibri" panose="020F0502020204030204" pitchFamily="34" charset="0"/>
              <a:ea typeface="Times New Roman" panose="02020603050405020304" pitchFamily="18" charset="0"/>
            </a:endParaRPr>
          </a:p>
        </p:txBody>
      </p:sp>
      <p:sp>
        <p:nvSpPr>
          <p:cNvPr id="3" name="pole tekstowe 6">
            <a:extLst>
              <a:ext uri="{FF2B5EF4-FFF2-40B4-BE49-F238E27FC236}">
                <a16:creationId xmlns:a16="http://schemas.microsoft.com/office/drawing/2014/main" id="{E4F68898-1763-0808-F1B5-9F361C3A603D}"/>
              </a:ext>
            </a:extLst>
          </p:cNvPr>
          <p:cNvSpPr txBox="1"/>
          <p:nvPr/>
        </p:nvSpPr>
        <p:spPr>
          <a:xfrm>
            <a:off x="815345" y="1411646"/>
            <a:ext cx="4180220" cy="830997"/>
          </a:xfrm>
          <a:prstGeom prst="rect">
            <a:avLst/>
          </a:prstGeom>
          <a:noFill/>
        </p:spPr>
        <p:txBody>
          <a:bodyPr wrap="square" rtlCol="0">
            <a:spAutoFit/>
          </a:bodyPr>
          <a:lstStyle/>
          <a:p>
            <a:pPr>
              <a:spcBef>
                <a:spcPts val="600"/>
              </a:spcBef>
              <a:spcAft>
                <a:spcPts val="0"/>
              </a:spcAft>
            </a:pPr>
            <a:r>
              <a:rPr lang="pl-PL" sz="1200" b="1" dirty="0">
                <a:solidFill>
                  <a:schemeClr val="tx1">
                    <a:lumMod val="50000"/>
                    <a:lumOff val="50000"/>
                  </a:schemeClr>
                </a:solidFill>
              </a:rPr>
              <a:t>OS3. Które z poniższych określeń najlepiej oddaje to, w jaki sposób śledzisz konta osób / influencerów / firm w mediach społecznościowych? </a:t>
            </a:r>
            <a:br>
              <a:rPr lang="pl-PL" sz="1200" b="1" dirty="0">
                <a:solidFill>
                  <a:schemeClr val="tx1">
                    <a:lumMod val="50000"/>
                    <a:lumOff val="50000"/>
                  </a:schemeClr>
                </a:solidFill>
              </a:rPr>
            </a:br>
            <a:r>
              <a:rPr lang="pl-PL" sz="1200" dirty="0">
                <a:solidFill>
                  <a:schemeClr val="tx1">
                    <a:lumMod val="50000"/>
                    <a:lumOff val="50000"/>
                  </a:schemeClr>
                </a:solidFill>
              </a:rPr>
              <a:t>N=1068</a:t>
            </a:r>
          </a:p>
        </p:txBody>
      </p:sp>
      <p:graphicFrame>
        <p:nvGraphicFramePr>
          <p:cNvPr id="4" name="Wykres 8">
            <a:extLst>
              <a:ext uri="{FF2B5EF4-FFF2-40B4-BE49-F238E27FC236}">
                <a16:creationId xmlns:a16="http://schemas.microsoft.com/office/drawing/2014/main" id="{E2CFFB60-5C2A-7B19-C10D-3A1EA0F13806}"/>
              </a:ext>
            </a:extLst>
          </p:cNvPr>
          <p:cNvGraphicFramePr/>
          <p:nvPr>
            <p:extLst>
              <p:ext uri="{D42A27DB-BD31-4B8C-83A1-F6EECF244321}">
                <p14:modId xmlns:p14="http://schemas.microsoft.com/office/powerpoint/2010/main" val="2535830486"/>
              </p:ext>
            </p:extLst>
          </p:nvPr>
        </p:nvGraphicFramePr>
        <p:xfrm>
          <a:off x="1204378" y="2242643"/>
          <a:ext cx="6250933" cy="4008866"/>
        </p:xfrm>
        <a:graphic>
          <a:graphicData uri="http://schemas.openxmlformats.org/drawingml/2006/chart">
            <c:chart xmlns:c="http://schemas.openxmlformats.org/drawingml/2006/chart" xmlns:r="http://schemas.openxmlformats.org/officeDocument/2006/relationships" r:id="rId2"/>
          </a:graphicData>
        </a:graphic>
      </p:graphicFrame>
      <p:sp>
        <p:nvSpPr>
          <p:cNvPr id="7" name="Nawias klamrowy zamykający 6">
            <a:extLst>
              <a:ext uri="{FF2B5EF4-FFF2-40B4-BE49-F238E27FC236}">
                <a16:creationId xmlns:a16="http://schemas.microsoft.com/office/drawing/2014/main" id="{DF388B06-299E-AA2C-3D54-682C103C5AF1}"/>
              </a:ext>
            </a:extLst>
          </p:cNvPr>
          <p:cNvSpPr/>
          <p:nvPr/>
        </p:nvSpPr>
        <p:spPr>
          <a:xfrm>
            <a:off x="5161528" y="2475908"/>
            <a:ext cx="620992" cy="1408923"/>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8" name="pole tekstowe 7">
            <a:extLst>
              <a:ext uri="{FF2B5EF4-FFF2-40B4-BE49-F238E27FC236}">
                <a16:creationId xmlns:a16="http://schemas.microsoft.com/office/drawing/2014/main" id="{8373D159-5643-3A92-14A6-1C4A7599DD18}"/>
              </a:ext>
            </a:extLst>
          </p:cNvPr>
          <p:cNvSpPr txBox="1"/>
          <p:nvPr/>
        </p:nvSpPr>
        <p:spPr>
          <a:xfrm>
            <a:off x="5782520" y="2857203"/>
            <a:ext cx="1261180" cy="646331"/>
          </a:xfrm>
          <a:prstGeom prst="rect">
            <a:avLst/>
          </a:prstGeom>
          <a:noFill/>
        </p:spPr>
        <p:txBody>
          <a:bodyPr wrap="square" rtlCol="0">
            <a:spAutoFit/>
          </a:bodyPr>
          <a:lstStyle/>
          <a:p>
            <a:r>
              <a:rPr lang="pl-PL" sz="1200" dirty="0"/>
              <a:t>Istotnie częściej: osoby w wieku 18-34 lata</a:t>
            </a:r>
          </a:p>
        </p:txBody>
      </p:sp>
      <p:cxnSp>
        <p:nvCxnSpPr>
          <p:cNvPr id="26" name="Łącznik prosty ze strzałką 25">
            <a:extLst>
              <a:ext uri="{FF2B5EF4-FFF2-40B4-BE49-F238E27FC236}">
                <a16:creationId xmlns:a16="http://schemas.microsoft.com/office/drawing/2014/main" id="{AC49685C-8B2B-3C19-5549-1CC44990222E}"/>
              </a:ext>
            </a:extLst>
          </p:cNvPr>
          <p:cNvCxnSpPr>
            <a:cxnSpLocks/>
          </p:cNvCxnSpPr>
          <p:nvPr/>
        </p:nvCxnSpPr>
        <p:spPr>
          <a:xfrm>
            <a:off x="5085184" y="3275045"/>
            <a:ext cx="697337" cy="37028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pole tekstowe 26">
            <a:extLst>
              <a:ext uri="{FF2B5EF4-FFF2-40B4-BE49-F238E27FC236}">
                <a16:creationId xmlns:a16="http://schemas.microsoft.com/office/drawing/2014/main" id="{4360027F-D25F-6EC8-CCBE-636C068AF2D8}"/>
              </a:ext>
            </a:extLst>
          </p:cNvPr>
          <p:cNvSpPr txBox="1"/>
          <p:nvPr/>
        </p:nvSpPr>
        <p:spPr>
          <a:xfrm>
            <a:off x="5782520" y="3506830"/>
            <a:ext cx="2837149" cy="276999"/>
          </a:xfrm>
          <a:prstGeom prst="rect">
            <a:avLst/>
          </a:prstGeom>
          <a:noFill/>
        </p:spPr>
        <p:txBody>
          <a:bodyPr wrap="square" rtlCol="0">
            <a:spAutoFit/>
          </a:bodyPr>
          <a:lstStyle/>
          <a:p>
            <a:r>
              <a:rPr lang="pl-PL" sz="1200" dirty="0"/>
              <a:t>Istotnie częściej: introwertycy</a:t>
            </a:r>
          </a:p>
        </p:txBody>
      </p:sp>
      <p:cxnSp>
        <p:nvCxnSpPr>
          <p:cNvPr id="29" name="Łącznik prosty ze strzałką 28">
            <a:extLst>
              <a:ext uri="{FF2B5EF4-FFF2-40B4-BE49-F238E27FC236}">
                <a16:creationId xmlns:a16="http://schemas.microsoft.com/office/drawing/2014/main" id="{71F49B9D-ED81-3BEA-22B8-B68221767C33}"/>
              </a:ext>
            </a:extLst>
          </p:cNvPr>
          <p:cNvCxnSpPr>
            <a:cxnSpLocks/>
          </p:cNvCxnSpPr>
          <p:nvPr/>
        </p:nvCxnSpPr>
        <p:spPr>
          <a:xfrm>
            <a:off x="5598008" y="5123160"/>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75E188D4-AD9C-8008-E6C3-98F1A1070A23}"/>
              </a:ext>
            </a:extLst>
          </p:cNvPr>
          <p:cNvSpPr txBox="1"/>
          <p:nvPr/>
        </p:nvSpPr>
        <p:spPr>
          <a:xfrm>
            <a:off x="6018074" y="4984660"/>
            <a:ext cx="2837149" cy="276999"/>
          </a:xfrm>
          <a:prstGeom prst="rect">
            <a:avLst/>
          </a:prstGeom>
          <a:noFill/>
        </p:spPr>
        <p:txBody>
          <a:bodyPr wrap="square" rtlCol="0">
            <a:spAutoFit/>
          </a:bodyPr>
          <a:lstStyle/>
          <a:p>
            <a:r>
              <a:rPr lang="pl-PL" sz="1200" dirty="0"/>
              <a:t>Istotnie częściej: ekstrawertycy</a:t>
            </a:r>
          </a:p>
        </p:txBody>
      </p:sp>
    </p:spTree>
    <p:extLst>
      <p:ext uri="{BB962C8B-B14F-4D97-AF65-F5344CB8AC3E}">
        <p14:creationId xmlns:p14="http://schemas.microsoft.com/office/powerpoint/2010/main" val="294945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12"/>
          </p:nvPr>
        </p:nvSpPr>
        <p:spPr/>
        <p:txBody>
          <a:bodyPr/>
          <a:lstStyle/>
          <a:p>
            <a:fld id="{45999E98-9AA7-41D8-B304-4D2BDA62FCDE}" type="slidenum">
              <a:rPr lang="pl-PL" smtClean="0"/>
              <a:pPr/>
              <a:t>19</a:t>
            </a:fld>
            <a:endParaRPr lang="pl-PL" dirty="0"/>
          </a:p>
        </p:txBody>
      </p:sp>
      <p:sp>
        <p:nvSpPr>
          <p:cNvPr id="16" name="Tytuł 1"/>
          <p:cNvSpPr>
            <a:spLocks noGrp="1"/>
          </p:cNvSpPr>
          <p:nvPr>
            <p:ph type="title"/>
          </p:nvPr>
        </p:nvSpPr>
        <p:spPr>
          <a:xfrm>
            <a:off x="815345" y="415744"/>
            <a:ext cx="9241800" cy="1006010"/>
          </a:xfrm>
          <a:noFill/>
        </p:spPr>
        <p:txBody>
          <a:bodyPr>
            <a:normAutofit/>
          </a:bodyPr>
          <a:lstStyle/>
          <a:p>
            <a:r>
              <a:rPr lang="pl-PL" sz="2400" dirty="0">
                <a:solidFill>
                  <a:srgbClr val="000000"/>
                </a:solidFill>
                <a:latin typeface="Calibri" panose="020F0502020204030204" pitchFamily="34" charset="0"/>
                <a:ea typeface="Times New Roman" panose="02020603050405020304" pitchFamily="18" charset="0"/>
              </a:rPr>
              <a:t>Polacy w internecie najczęściej poszukują informacji, odprężenia i/lub robią zakupy. </a:t>
            </a:r>
            <a:endParaRPr lang="pl-PL" sz="2400" b="1" dirty="0">
              <a:latin typeface="+mn-lt"/>
            </a:endParaRPr>
          </a:p>
        </p:txBody>
      </p:sp>
      <p:sp>
        <p:nvSpPr>
          <p:cNvPr id="12" name="pole tekstowe 6">
            <a:extLst>
              <a:ext uri="{FF2B5EF4-FFF2-40B4-BE49-F238E27FC236}">
                <a16:creationId xmlns:a16="http://schemas.microsoft.com/office/drawing/2014/main" id="{110C8487-5A59-4A35-86D8-2687819E1BD7}"/>
              </a:ext>
            </a:extLst>
          </p:cNvPr>
          <p:cNvSpPr txBox="1"/>
          <p:nvPr/>
        </p:nvSpPr>
        <p:spPr>
          <a:xfrm>
            <a:off x="815345" y="1448969"/>
            <a:ext cx="4451980" cy="646331"/>
          </a:xfrm>
          <a:prstGeom prst="rect">
            <a:avLst/>
          </a:prstGeom>
          <a:noFill/>
        </p:spPr>
        <p:txBody>
          <a:bodyPr wrap="square" rtlCol="0">
            <a:spAutoFit/>
          </a:bodyPr>
          <a:lstStyle/>
          <a:p>
            <a:pPr>
              <a:spcBef>
                <a:spcPts val="600"/>
              </a:spcBef>
              <a:spcAft>
                <a:spcPts val="0"/>
              </a:spcAft>
            </a:pPr>
            <a:r>
              <a:rPr lang="pl-PL" sz="1200" b="1" dirty="0">
                <a:solidFill>
                  <a:schemeClr val="tx1">
                    <a:lumMod val="50000"/>
                    <a:lumOff val="50000"/>
                  </a:schemeClr>
                </a:solidFill>
              </a:rPr>
              <a:t>OS4. Z jakich powodów spędzasz czas w internecie? </a:t>
            </a:r>
            <a:br>
              <a:rPr lang="pl-PL" sz="1200" b="1" dirty="0">
                <a:solidFill>
                  <a:schemeClr val="tx1">
                    <a:lumMod val="50000"/>
                    <a:lumOff val="50000"/>
                  </a:schemeClr>
                </a:solidFill>
              </a:rPr>
            </a:br>
            <a:r>
              <a:rPr lang="pl-PL" sz="1200" b="1" i="1" dirty="0">
                <a:solidFill>
                  <a:schemeClr val="tx1">
                    <a:lumMod val="50000"/>
                    <a:lumOff val="50000"/>
                  </a:schemeClr>
                </a:solidFill>
              </a:rPr>
              <a:t>Wybierz max. 3 najważniejsze dla Ciebie powody. </a:t>
            </a:r>
            <a:br>
              <a:rPr lang="pl-PL" sz="1200" b="1" i="1" dirty="0">
                <a:solidFill>
                  <a:schemeClr val="tx1">
                    <a:lumMod val="50000"/>
                    <a:lumOff val="50000"/>
                  </a:schemeClr>
                </a:solidFill>
              </a:rPr>
            </a:br>
            <a:r>
              <a:rPr lang="pl-PL" sz="1200" dirty="0">
                <a:solidFill>
                  <a:schemeClr val="tx1">
                    <a:lumMod val="50000"/>
                    <a:lumOff val="50000"/>
                  </a:schemeClr>
                </a:solidFill>
              </a:rPr>
              <a:t>N=1068</a:t>
            </a:r>
          </a:p>
        </p:txBody>
      </p:sp>
      <p:graphicFrame>
        <p:nvGraphicFramePr>
          <p:cNvPr id="7" name="Wykres 8">
            <a:extLst>
              <a:ext uri="{FF2B5EF4-FFF2-40B4-BE49-F238E27FC236}">
                <a16:creationId xmlns:a16="http://schemas.microsoft.com/office/drawing/2014/main" id="{ADFE0E93-ADF7-4650-A0AA-939C8FA8C0F6}"/>
              </a:ext>
            </a:extLst>
          </p:cNvPr>
          <p:cNvGraphicFramePr/>
          <p:nvPr>
            <p:extLst>
              <p:ext uri="{D42A27DB-BD31-4B8C-83A1-F6EECF244321}">
                <p14:modId xmlns:p14="http://schemas.microsoft.com/office/powerpoint/2010/main" val="3989574065"/>
              </p:ext>
            </p:extLst>
          </p:nvPr>
        </p:nvGraphicFramePr>
        <p:xfrm>
          <a:off x="815346" y="2083909"/>
          <a:ext cx="4852030" cy="4159736"/>
        </p:xfrm>
        <a:graphic>
          <a:graphicData uri="http://schemas.openxmlformats.org/drawingml/2006/chart">
            <c:chart xmlns:c="http://schemas.openxmlformats.org/drawingml/2006/chart" xmlns:r="http://schemas.openxmlformats.org/officeDocument/2006/relationships" r:id="rId2"/>
          </a:graphicData>
        </a:graphic>
      </p:graphicFrame>
      <p:sp>
        <p:nvSpPr>
          <p:cNvPr id="6" name="Prostokąt 5">
            <a:extLst>
              <a:ext uri="{FF2B5EF4-FFF2-40B4-BE49-F238E27FC236}">
                <a16:creationId xmlns:a16="http://schemas.microsoft.com/office/drawing/2014/main" id="{CC181CCF-AA20-4A52-BD5A-CB802517E03B}"/>
              </a:ext>
            </a:extLst>
          </p:cNvPr>
          <p:cNvSpPr/>
          <p:nvPr/>
        </p:nvSpPr>
        <p:spPr>
          <a:xfrm>
            <a:off x="8326040" y="2085464"/>
            <a:ext cx="2378643" cy="276999"/>
          </a:xfrm>
          <a:prstGeom prst="rect">
            <a:avLst/>
          </a:prstGeom>
          <a:solidFill>
            <a:srgbClr val="FFFFFF"/>
          </a:solidFill>
        </p:spPr>
        <p:txBody>
          <a:bodyPr wrap="square">
            <a:spAutoFit/>
          </a:bodyPr>
          <a:lstStyle/>
          <a:p>
            <a:endParaRPr lang="pl-PL" sz="1200" dirty="0">
              <a:solidFill>
                <a:srgbClr val="000000"/>
              </a:solidFill>
              <a:latin typeface="Calibri" panose="020F0502020204030204" pitchFamily="34" charset="0"/>
              <a:ea typeface="Times New Roman" panose="02020603050405020304" pitchFamily="18" charset="0"/>
            </a:endParaRPr>
          </a:p>
        </p:txBody>
      </p:sp>
      <p:cxnSp>
        <p:nvCxnSpPr>
          <p:cNvPr id="3" name="Łącznik prosty ze strzałką 2">
            <a:extLst>
              <a:ext uri="{FF2B5EF4-FFF2-40B4-BE49-F238E27FC236}">
                <a16:creationId xmlns:a16="http://schemas.microsoft.com/office/drawing/2014/main" id="{C22E645A-C1DA-0ECD-05B3-4420CA3ACEBD}"/>
              </a:ext>
            </a:extLst>
          </p:cNvPr>
          <p:cNvCxnSpPr>
            <a:cxnSpLocks/>
          </p:cNvCxnSpPr>
          <p:nvPr/>
        </p:nvCxnSpPr>
        <p:spPr>
          <a:xfrm>
            <a:off x="4723309" y="2305016"/>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pole tekstowe 4">
            <a:extLst>
              <a:ext uri="{FF2B5EF4-FFF2-40B4-BE49-F238E27FC236}">
                <a16:creationId xmlns:a16="http://schemas.microsoft.com/office/drawing/2014/main" id="{131C5E13-A440-8D44-91FC-0DEC46911BF4}"/>
              </a:ext>
            </a:extLst>
          </p:cNvPr>
          <p:cNvSpPr txBox="1"/>
          <p:nvPr/>
        </p:nvSpPr>
        <p:spPr>
          <a:xfrm>
            <a:off x="5143375" y="2166516"/>
            <a:ext cx="2837149" cy="276999"/>
          </a:xfrm>
          <a:prstGeom prst="rect">
            <a:avLst/>
          </a:prstGeom>
          <a:noFill/>
        </p:spPr>
        <p:txBody>
          <a:bodyPr wrap="square" rtlCol="0">
            <a:spAutoFit/>
          </a:bodyPr>
          <a:lstStyle/>
          <a:p>
            <a:r>
              <a:rPr lang="pl-PL" sz="1200" dirty="0"/>
              <a:t>Istotnie częściej: osoby w wieku 55+</a:t>
            </a:r>
          </a:p>
        </p:txBody>
      </p:sp>
      <p:cxnSp>
        <p:nvCxnSpPr>
          <p:cNvPr id="8" name="Łącznik prosty ze strzałką 7">
            <a:extLst>
              <a:ext uri="{FF2B5EF4-FFF2-40B4-BE49-F238E27FC236}">
                <a16:creationId xmlns:a16="http://schemas.microsoft.com/office/drawing/2014/main" id="{A1C0701E-55A7-44DA-42A2-522AEAA9FAC6}"/>
              </a:ext>
            </a:extLst>
          </p:cNvPr>
          <p:cNvCxnSpPr>
            <a:cxnSpLocks/>
          </p:cNvCxnSpPr>
          <p:nvPr/>
        </p:nvCxnSpPr>
        <p:spPr>
          <a:xfrm>
            <a:off x="4303242" y="4297634"/>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pole tekstowe 8">
            <a:extLst>
              <a:ext uri="{FF2B5EF4-FFF2-40B4-BE49-F238E27FC236}">
                <a16:creationId xmlns:a16="http://schemas.microsoft.com/office/drawing/2014/main" id="{C32CD3EA-D708-2D0C-369C-171861E863A0}"/>
              </a:ext>
            </a:extLst>
          </p:cNvPr>
          <p:cNvSpPr txBox="1"/>
          <p:nvPr/>
        </p:nvSpPr>
        <p:spPr>
          <a:xfrm>
            <a:off x="4723308" y="4159134"/>
            <a:ext cx="2837149" cy="276999"/>
          </a:xfrm>
          <a:prstGeom prst="rect">
            <a:avLst/>
          </a:prstGeom>
          <a:noFill/>
        </p:spPr>
        <p:txBody>
          <a:bodyPr wrap="square" rtlCol="0">
            <a:spAutoFit/>
          </a:bodyPr>
          <a:lstStyle/>
          <a:p>
            <a:r>
              <a:rPr lang="pl-PL" sz="1200" dirty="0"/>
              <a:t>Istotnie częściej: osoby w wieku 18-24 lata</a:t>
            </a:r>
          </a:p>
        </p:txBody>
      </p:sp>
      <p:cxnSp>
        <p:nvCxnSpPr>
          <p:cNvPr id="10" name="Łącznik prosty ze strzałką 9">
            <a:extLst>
              <a:ext uri="{FF2B5EF4-FFF2-40B4-BE49-F238E27FC236}">
                <a16:creationId xmlns:a16="http://schemas.microsoft.com/office/drawing/2014/main" id="{61A5962D-128C-9E6A-8DCC-1342FCAEC2B2}"/>
              </a:ext>
            </a:extLst>
          </p:cNvPr>
          <p:cNvCxnSpPr>
            <a:cxnSpLocks/>
          </p:cNvCxnSpPr>
          <p:nvPr/>
        </p:nvCxnSpPr>
        <p:spPr>
          <a:xfrm>
            <a:off x="4349898" y="3522358"/>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C7AC1DBD-E61E-60F2-AE15-A172C53499AC}"/>
              </a:ext>
            </a:extLst>
          </p:cNvPr>
          <p:cNvSpPr txBox="1"/>
          <p:nvPr/>
        </p:nvSpPr>
        <p:spPr>
          <a:xfrm>
            <a:off x="4769964" y="3383858"/>
            <a:ext cx="2837149" cy="276999"/>
          </a:xfrm>
          <a:prstGeom prst="rect">
            <a:avLst/>
          </a:prstGeom>
          <a:noFill/>
        </p:spPr>
        <p:txBody>
          <a:bodyPr wrap="square" rtlCol="0">
            <a:spAutoFit/>
          </a:bodyPr>
          <a:lstStyle/>
          <a:p>
            <a:r>
              <a:rPr lang="pl-PL" sz="1200" dirty="0"/>
              <a:t>Istotnie częściej: osoby w wieku 25-34 lata</a:t>
            </a:r>
          </a:p>
        </p:txBody>
      </p:sp>
      <p:cxnSp>
        <p:nvCxnSpPr>
          <p:cNvPr id="13" name="Łącznik prosty ze strzałką 12">
            <a:extLst>
              <a:ext uri="{FF2B5EF4-FFF2-40B4-BE49-F238E27FC236}">
                <a16:creationId xmlns:a16="http://schemas.microsoft.com/office/drawing/2014/main" id="{FB384ADD-430C-AB9B-5CA8-FCDE9DFEE444}"/>
              </a:ext>
            </a:extLst>
          </p:cNvPr>
          <p:cNvCxnSpPr>
            <a:cxnSpLocks/>
          </p:cNvCxnSpPr>
          <p:nvPr/>
        </p:nvCxnSpPr>
        <p:spPr>
          <a:xfrm>
            <a:off x="4548951" y="3116463"/>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id="{3D6C089A-A974-2C2F-32EA-399999A4B1B0}"/>
              </a:ext>
            </a:extLst>
          </p:cNvPr>
          <p:cNvSpPr txBox="1"/>
          <p:nvPr/>
        </p:nvSpPr>
        <p:spPr>
          <a:xfrm>
            <a:off x="4969017" y="2977963"/>
            <a:ext cx="2837149" cy="276999"/>
          </a:xfrm>
          <a:prstGeom prst="rect">
            <a:avLst/>
          </a:prstGeom>
          <a:noFill/>
        </p:spPr>
        <p:txBody>
          <a:bodyPr wrap="square" rtlCol="0">
            <a:spAutoFit/>
          </a:bodyPr>
          <a:lstStyle/>
          <a:p>
            <a:r>
              <a:rPr lang="pl-PL" sz="1200" dirty="0"/>
              <a:t>Istotnie częściej: osoby w wieku 18-24 lata</a:t>
            </a:r>
          </a:p>
        </p:txBody>
      </p:sp>
      <p:cxnSp>
        <p:nvCxnSpPr>
          <p:cNvPr id="19" name="Łącznik prosty ze strzałką 18">
            <a:extLst>
              <a:ext uri="{FF2B5EF4-FFF2-40B4-BE49-F238E27FC236}">
                <a16:creationId xmlns:a16="http://schemas.microsoft.com/office/drawing/2014/main" id="{782C512F-4A05-ACBF-4EE4-2326E2A8C807}"/>
              </a:ext>
            </a:extLst>
          </p:cNvPr>
          <p:cNvCxnSpPr>
            <a:cxnSpLocks/>
          </p:cNvCxnSpPr>
          <p:nvPr/>
        </p:nvCxnSpPr>
        <p:spPr>
          <a:xfrm>
            <a:off x="4321905" y="3919288"/>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pole tekstowe 19">
            <a:extLst>
              <a:ext uri="{FF2B5EF4-FFF2-40B4-BE49-F238E27FC236}">
                <a16:creationId xmlns:a16="http://schemas.microsoft.com/office/drawing/2014/main" id="{BFED0799-D00E-F274-8F83-0A86182DA50C}"/>
              </a:ext>
            </a:extLst>
          </p:cNvPr>
          <p:cNvSpPr txBox="1"/>
          <p:nvPr/>
        </p:nvSpPr>
        <p:spPr>
          <a:xfrm>
            <a:off x="4777646" y="3780543"/>
            <a:ext cx="2837149" cy="276999"/>
          </a:xfrm>
          <a:prstGeom prst="rect">
            <a:avLst/>
          </a:prstGeom>
          <a:noFill/>
        </p:spPr>
        <p:txBody>
          <a:bodyPr wrap="square" rtlCol="0">
            <a:spAutoFit/>
          </a:bodyPr>
          <a:lstStyle/>
          <a:p>
            <a:r>
              <a:rPr lang="pl-PL" sz="1200" dirty="0"/>
              <a:t>Istotnie częściej: osoby w wieku 65+</a:t>
            </a:r>
          </a:p>
        </p:txBody>
      </p:sp>
      <p:sp>
        <p:nvSpPr>
          <p:cNvPr id="21" name="Prostokąt 20">
            <a:extLst>
              <a:ext uri="{FF2B5EF4-FFF2-40B4-BE49-F238E27FC236}">
                <a16:creationId xmlns:a16="http://schemas.microsoft.com/office/drawing/2014/main" id="{19ECDEB1-102C-343F-D913-3A9C0105333F}"/>
              </a:ext>
            </a:extLst>
          </p:cNvPr>
          <p:cNvSpPr/>
          <p:nvPr/>
        </p:nvSpPr>
        <p:spPr>
          <a:xfrm>
            <a:off x="8413401" y="2166516"/>
            <a:ext cx="1805720" cy="2123658"/>
          </a:xfrm>
          <a:prstGeom prst="rect">
            <a:avLst/>
          </a:prstGeom>
          <a:solidFill>
            <a:srgbClr val="FFFFFF"/>
          </a:solidFill>
        </p:spPr>
        <p:txBody>
          <a:bodyPr wrap="square">
            <a:spAutoFit/>
          </a:bodyPr>
          <a:lstStyle/>
          <a:p>
            <a:r>
              <a:rPr lang="pl-PL" sz="1200" dirty="0">
                <a:solidFill>
                  <a:srgbClr val="000000"/>
                </a:solidFill>
                <a:latin typeface="Calibri" panose="020F0502020204030204" pitchFamily="34" charset="0"/>
              </a:rPr>
              <a:t>Młodzi w internecie, znacznie częściej niż pozostałe grupy wiekowe, poszukują relaksu i rozrywki. Jest to także sposób komunikacji z bliskimi. Osoby starsze korzystają z internetu głównie w celu dostępu do informacji oraz bycia „na bieżąco”. </a:t>
            </a:r>
            <a:endParaRPr lang="pl-PL" sz="1200" dirty="0">
              <a:solidFill>
                <a:srgbClr val="0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86428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a:spLocks noGrp="1"/>
          </p:cNvSpPr>
          <p:nvPr>
            <p:ph type="ctrTitle"/>
          </p:nvPr>
        </p:nvSpPr>
        <p:spPr>
          <a:xfrm>
            <a:off x="981031" y="2391507"/>
            <a:ext cx="7096170" cy="1292469"/>
          </a:xfrm>
        </p:spPr>
        <p:txBody>
          <a:bodyPr>
            <a:noAutofit/>
          </a:bodyPr>
          <a:lstStyle/>
          <a:p>
            <a:r>
              <a:rPr lang="pl-PL" sz="4800" b="1" dirty="0"/>
              <a:t>Informacje o badaniu</a:t>
            </a:r>
          </a:p>
        </p:txBody>
      </p:sp>
    </p:spTree>
    <p:extLst>
      <p:ext uri="{BB962C8B-B14F-4D97-AF65-F5344CB8AC3E}">
        <p14:creationId xmlns:p14="http://schemas.microsoft.com/office/powerpoint/2010/main" val="3713747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6">
            <a:extLst>
              <a:ext uri="{FF2B5EF4-FFF2-40B4-BE49-F238E27FC236}">
                <a16:creationId xmlns:a16="http://schemas.microsoft.com/office/drawing/2014/main" id="{F84E3632-AD4E-D0FF-37D4-945772F5A0BB}"/>
              </a:ext>
            </a:extLst>
          </p:cNvPr>
          <p:cNvSpPr txBox="1"/>
          <p:nvPr/>
        </p:nvSpPr>
        <p:spPr>
          <a:xfrm>
            <a:off x="815345" y="1448969"/>
            <a:ext cx="8377310" cy="646331"/>
          </a:xfrm>
          <a:prstGeom prst="rect">
            <a:avLst/>
          </a:prstGeom>
          <a:noFill/>
        </p:spPr>
        <p:txBody>
          <a:bodyPr wrap="square" rtlCol="0">
            <a:spAutoFit/>
          </a:bodyPr>
          <a:lstStyle/>
          <a:p>
            <a:pPr>
              <a:spcBef>
                <a:spcPts val="600"/>
              </a:spcBef>
              <a:spcAft>
                <a:spcPts val="0"/>
              </a:spcAft>
            </a:pPr>
            <a:r>
              <a:rPr lang="pl-PL" sz="1200" b="1" dirty="0">
                <a:solidFill>
                  <a:schemeClr val="tx1">
                    <a:lumMod val="50000"/>
                    <a:lumOff val="50000"/>
                  </a:schemeClr>
                </a:solidFill>
              </a:rPr>
              <a:t>OS5. Skąd w internecie czerpiesz informacje na poniższe tematy? </a:t>
            </a:r>
            <a:br>
              <a:rPr lang="pl-PL" sz="1200" b="1" dirty="0">
                <a:solidFill>
                  <a:schemeClr val="tx1">
                    <a:lumMod val="50000"/>
                    <a:lumOff val="50000"/>
                  </a:schemeClr>
                </a:solidFill>
              </a:rPr>
            </a:br>
            <a:r>
              <a:rPr lang="pl-PL" sz="1200" b="1" i="1" dirty="0">
                <a:solidFill>
                  <a:schemeClr val="tx1">
                    <a:lumMod val="50000"/>
                    <a:lumOff val="50000"/>
                  </a:schemeClr>
                </a:solidFill>
              </a:rPr>
              <a:t>Wskaż max. 3 główne źródła informacji na dany temat. </a:t>
            </a:r>
            <a:br>
              <a:rPr lang="pl-PL" sz="1200" b="1" i="1" dirty="0">
                <a:solidFill>
                  <a:schemeClr val="tx1">
                    <a:lumMod val="50000"/>
                    <a:lumOff val="50000"/>
                  </a:schemeClr>
                </a:solidFill>
              </a:rPr>
            </a:br>
            <a:r>
              <a:rPr lang="pl-PL" sz="1200" dirty="0">
                <a:solidFill>
                  <a:schemeClr val="tx1">
                    <a:lumMod val="50000"/>
                    <a:lumOff val="50000"/>
                  </a:schemeClr>
                </a:solidFill>
              </a:rPr>
              <a:t>N=1068</a:t>
            </a:r>
          </a:p>
        </p:txBody>
      </p:sp>
      <p:graphicFrame>
        <p:nvGraphicFramePr>
          <p:cNvPr id="8" name="Tabela 7"/>
          <p:cNvGraphicFramePr>
            <a:graphicFrameLocks noGrp="1"/>
          </p:cNvGraphicFramePr>
          <p:nvPr>
            <p:extLst>
              <p:ext uri="{D42A27DB-BD31-4B8C-83A1-F6EECF244321}">
                <p14:modId xmlns:p14="http://schemas.microsoft.com/office/powerpoint/2010/main" val="4266633934"/>
              </p:ext>
            </p:extLst>
          </p:nvPr>
        </p:nvGraphicFramePr>
        <p:xfrm>
          <a:off x="942738" y="2182092"/>
          <a:ext cx="9832635" cy="4107553"/>
        </p:xfrm>
        <a:graphic>
          <a:graphicData uri="http://schemas.openxmlformats.org/drawingml/2006/table">
            <a:tbl>
              <a:tblPr>
                <a:tableStyleId>{5940675A-B579-460E-94D1-54222C63F5DA}</a:tableStyleId>
              </a:tblPr>
              <a:tblGrid>
                <a:gridCol w="2308917">
                  <a:extLst>
                    <a:ext uri="{9D8B030D-6E8A-4147-A177-3AD203B41FA5}">
                      <a16:colId xmlns:a16="http://schemas.microsoft.com/office/drawing/2014/main" val="3003358213"/>
                    </a:ext>
                  </a:extLst>
                </a:gridCol>
                <a:gridCol w="2432172">
                  <a:extLst>
                    <a:ext uri="{9D8B030D-6E8A-4147-A177-3AD203B41FA5}">
                      <a16:colId xmlns:a16="http://schemas.microsoft.com/office/drawing/2014/main" val="1643382307"/>
                    </a:ext>
                  </a:extLst>
                </a:gridCol>
                <a:gridCol w="2514600">
                  <a:extLst>
                    <a:ext uri="{9D8B030D-6E8A-4147-A177-3AD203B41FA5}">
                      <a16:colId xmlns:a16="http://schemas.microsoft.com/office/drawing/2014/main" val="863448929"/>
                    </a:ext>
                  </a:extLst>
                </a:gridCol>
                <a:gridCol w="2576946">
                  <a:extLst>
                    <a:ext uri="{9D8B030D-6E8A-4147-A177-3AD203B41FA5}">
                      <a16:colId xmlns:a16="http://schemas.microsoft.com/office/drawing/2014/main" val="990996313"/>
                    </a:ext>
                  </a:extLst>
                </a:gridCol>
              </a:tblGrid>
              <a:tr h="545494">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Times New Roman" panose="02020603050405020304" pitchFamily="18" charset="0"/>
                          <a:cs typeface="Tahoma" panose="020B0604030504040204" pitchFamily="34" charset="0"/>
                        </a:rPr>
                        <a:t>TEMATY FINANSOWE </a:t>
                      </a:r>
                      <a:br>
                        <a:rPr lang="pl-PL" sz="1200" b="1" kern="1200" dirty="0">
                          <a:solidFill>
                            <a:schemeClr val="tx1"/>
                          </a:solidFill>
                          <a:effectLst/>
                          <a:latin typeface="+mn-lt"/>
                          <a:ea typeface="Times New Roman" panose="02020603050405020304" pitchFamily="18" charset="0"/>
                          <a:cs typeface="Tahoma" panose="020B0604030504040204" pitchFamily="34" charset="0"/>
                        </a:rPr>
                      </a:br>
                      <a:r>
                        <a:rPr lang="pl-PL" sz="1200" b="1" kern="1200" dirty="0">
                          <a:solidFill>
                            <a:schemeClr val="tx1"/>
                          </a:solidFill>
                          <a:effectLst/>
                          <a:latin typeface="+mn-lt"/>
                          <a:ea typeface="Times New Roman" panose="02020603050405020304" pitchFamily="18" charset="0"/>
                          <a:cs typeface="Tahoma" panose="020B0604030504040204" pitchFamily="34" charset="0"/>
                        </a:rPr>
                        <a:t>(PŁATNOŚCI, KREDYTY / POŻYCZKI, OSZCZĘDNOŚCI, ITP.)</a:t>
                      </a:r>
                      <a:endParaRPr lang="en-GB" sz="1200" b="1" kern="1200" dirty="0">
                        <a:solidFill>
                          <a:schemeClr val="tx1"/>
                        </a:solidFill>
                        <a:effectLst/>
                        <a:latin typeface="+mn-lt"/>
                        <a:ea typeface="Times New Roman" panose="02020603050405020304" pitchFamily="18" charset="0"/>
                        <a:cs typeface="Tahoma" panose="020B060403050404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spcAft>
                          <a:spcPts val="0"/>
                        </a:spcAft>
                      </a:pPr>
                      <a:r>
                        <a:rPr lang="pl-PL" sz="1200" b="1" kern="1200" dirty="0">
                          <a:solidFill>
                            <a:schemeClr val="tx1"/>
                          </a:solidFill>
                          <a:effectLst/>
                          <a:latin typeface="+mn-lt"/>
                          <a:ea typeface="Times New Roman" panose="02020603050405020304" pitchFamily="18" charset="0"/>
                          <a:cs typeface="Tahoma" panose="020B0604030504040204" pitchFamily="34" charset="0"/>
                        </a:rPr>
                        <a:t>BIEŻĄCE WYDARZENIA </a:t>
                      </a:r>
                      <a:br>
                        <a:rPr lang="pl-PL" sz="1200" b="1" kern="1200" dirty="0">
                          <a:solidFill>
                            <a:schemeClr val="tx1"/>
                          </a:solidFill>
                          <a:effectLst/>
                          <a:latin typeface="+mn-lt"/>
                          <a:ea typeface="Times New Roman" panose="02020603050405020304" pitchFamily="18" charset="0"/>
                          <a:cs typeface="Tahoma" panose="020B0604030504040204" pitchFamily="34" charset="0"/>
                        </a:rPr>
                      </a:br>
                      <a:r>
                        <a:rPr lang="pl-PL" sz="1200" b="1" kern="1200" dirty="0">
                          <a:solidFill>
                            <a:schemeClr val="tx1"/>
                          </a:solidFill>
                          <a:effectLst/>
                          <a:latin typeface="+mn-lt"/>
                          <a:ea typeface="Times New Roman" panose="02020603050405020304" pitchFamily="18" charset="0"/>
                          <a:cs typeface="Tahoma" panose="020B0604030504040204" pitchFamily="34" charset="0"/>
                        </a:rPr>
                        <a:t>Z POLSKI I ŚWIATA</a:t>
                      </a:r>
                      <a:endParaRPr lang="en-GB" sz="1200" b="1" kern="1200" dirty="0">
                        <a:solidFill>
                          <a:schemeClr val="tx1"/>
                        </a:solidFill>
                        <a:effectLst/>
                        <a:latin typeface="+mn-lt"/>
                        <a:ea typeface="Times New Roman" panose="02020603050405020304" pitchFamily="18" charset="0"/>
                        <a:cs typeface="Tahoma" panose="020B060403050404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Times New Roman" panose="02020603050405020304" pitchFamily="18" charset="0"/>
                          <a:cs typeface="Tahoma" panose="020B0604030504040204" pitchFamily="34" charset="0"/>
                        </a:rPr>
                        <a:t>CODZIENNE PORADY </a:t>
                      </a:r>
                      <a:br>
                        <a:rPr lang="pl-PL" sz="1200" b="1" kern="1200" dirty="0">
                          <a:solidFill>
                            <a:schemeClr val="tx1"/>
                          </a:solidFill>
                          <a:effectLst/>
                          <a:latin typeface="+mn-lt"/>
                          <a:ea typeface="Times New Roman" panose="02020603050405020304" pitchFamily="18" charset="0"/>
                          <a:cs typeface="Tahoma" panose="020B0604030504040204" pitchFamily="34" charset="0"/>
                        </a:rPr>
                      </a:br>
                      <a:r>
                        <a:rPr lang="pl-PL" sz="1200" b="1" kern="1200" dirty="0">
                          <a:solidFill>
                            <a:schemeClr val="tx1"/>
                          </a:solidFill>
                          <a:effectLst/>
                          <a:latin typeface="+mn-lt"/>
                          <a:ea typeface="Times New Roman" panose="02020603050405020304" pitchFamily="18" charset="0"/>
                          <a:cs typeface="Tahoma" panose="020B0604030504040204" pitchFamily="34" charset="0"/>
                        </a:rPr>
                        <a:t>(NP. JAK COŚ ZROBIĆ, JAK COŚ DZIAŁA)</a:t>
                      </a:r>
                      <a:endParaRPr lang="en-GB" sz="1200" b="1" kern="1200" dirty="0">
                        <a:solidFill>
                          <a:schemeClr val="tx1"/>
                        </a:solidFill>
                        <a:effectLst/>
                        <a:latin typeface="+mn-lt"/>
                        <a:ea typeface="Times New Roman" panose="02020603050405020304" pitchFamily="18" charset="0"/>
                        <a:cs typeface="Tahoma" panose="020B0604030504040204" pitchFamily="34"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2133121"/>
                  </a:ext>
                </a:extLst>
              </a:tr>
              <a:tr h="485181">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Specjalistyczne strony www, poświęcone danej tematyce</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2057505"/>
                  </a:ext>
                </a:extLst>
              </a:tr>
              <a:tr h="507919">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Wyszukuję w Google i wchodzę na strony, które mi wyskakują</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034475"/>
                  </a:ext>
                </a:extLst>
              </a:tr>
              <a:tr h="527149">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Portale </a:t>
                      </a:r>
                      <a:r>
                        <a:rPr lang="pl-PL" sz="1000" b="0" i="0" u="none" strike="noStrike" kern="1200" dirty="0" err="1">
                          <a:solidFill>
                            <a:schemeClr val="tx1"/>
                          </a:solidFill>
                          <a:effectLst/>
                          <a:latin typeface="Calibri" panose="020F0502020204030204" pitchFamily="34" charset="0"/>
                          <a:ea typeface="+mn-ea"/>
                          <a:cs typeface="+mn-cs"/>
                        </a:rPr>
                        <a:t>ogólnotematyczne</a:t>
                      </a:r>
                      <a:endParaRPr lang="pl-PL" sz="1000" b="0" i="0" u="none" strike="noStrike" kern="1200" dirty="0">
                        <a:solidFill>
                          <a:schemeClr val="tx1"/>
                        </a:solidFill>
                        <a:effectLst/>
                        <a:latin typeface="Calibri" panose="020F0502020204030204" pitchFamily="34" charset="0"/>
                        <a:ea typeface="+mn-ea"/>
                        <a:cs typeface="+mn-cs"/>
                      </a:endParaRP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8110133"/>
                  </a:ext>
                </a:extLst>
              </a:tr>
              <a:tr h="487112">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Media społecznościowe (np. Facebook, Instagram, YouTube)</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109067"/>
                  </a:ext>
                </a:extLst>
              </a:tr>
              <a:tr h="517184">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Fora Internetowe</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7963908"/>
                  </a:ext>
                </a:extLst>
              </a:tr>
              <a:tr h="517184">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Blogi</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7748268"/>
                  </a:ext>
                </a:extLst>
              </a:tr>
              <a:tr h="517184">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Inne źródła</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00" kern="1200" dirty="0">
                        <a:solidFill>
                          <a:schemeClr val="tx1"/>
                        </a:solidFill>
                        <a:effectLst/>
                        <a:latin typeface="Calibri" panose="020F0502020204030204" pitchFamily="34" charset="0"/>
                        <a:ea typeface="Times New Roman" panose="02020603050405020304" pitchFamily="18" charset="0"/>
                        <a:cs typeface="+mn-cs"/>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8711303"/>
                  </a:ext>
                </a:extLst>
              </a:tr>
            </a:tbl>
          </a:graphicData>
        </a:graphic>
      </p:graphicFrame>
      <p:graphicFrame>
        <p:nvGraphicFramePr>
          <p:cNvPr id="6" name="Wykres 5"/>
          <p:cNvGraphicFramePr/>
          <p:nvPr>
            <p:extLst>
              <p:ext uri="{D42A27DB-BD31-4B8C-83A1-F6EECF244321}">
                <p14:modId xmlns:p14="http://schemas.microsoft.com/office/powerpoint/2010/main" val="1456080832"/>
              </p:ext>
            </p:extLst>
          </p:nvPr>
        </p:nvGraphicFramePr>
        <p:xfrm>
          <a:off x="3197821" y="2742103"/>
          <a:ext cx="2742315" cy="3521478"/>
        </p:xfrm>
        <a:graphic>
          <a:graphicData uri="http://schemas.openxmlformats.org/drawingml/2006/chart">
            <c:chart xmlns:c="http://schemas.openxmlformats.org/drawingml/2006/chart" xmlns:r="http://schemas.openxmlformats.org/officeDocument/2006/relationships" r:id="rId3"/>
          </a:graphicData>
        </a:graphic>
      </p:graphicFrame>
      <p:sp>
        <p:nvSpPr>
          <p:cNvPr id="13" name="Tytuł 1">
            <a:extLst>
              <a:ext uri="{FF2B5EF4-FFF2-40B4-BE49-F238E27FC236}">
                <a16:creationId xmlns:a16="http://schemas.microsoft.com/office/drawing/2014/main" id="{E3487088-413B-47A2-9ADF-1CB287303516}"/>
              </a:ext>
            </a:extLst>
          </p:cNvPr>
          <p:cNvSpPr>
            <a:spLocks noGrp="1"/>
          </p:cNvSpPr>
          <p:nvPr>
            <p:ph type="title"/>
          </p:nvPr>
        </p:nvSpPr>
        <p:spPr>
          <a:xfrm>
            <a:off x="815345" y="104775"/>
            <a:ext cx="9319256" cy="1344194"/>
          </a:xfrm>
        </p:spPr>
        <p:txBody>
          <a:bodyPr>
            <a:noAutofit/>
          </a:bodyPr>
          <a:lstStyle/>
          <a:p>
            <a:r>
              <a:rPr lang="pl-PL" sz="2400" dirty="0">
                <a:latin typeface="+mn-lt"/>
              </a:rPr>
              <a:t>Polacy poszukują wiedzy finansowej głównie na specjalistycznych stronach. Wiedzy w temacie bieżących wydarzeń dostarczają im jednak nie tylko portale tematyczne, lecz także media społecznościowe. </a:t>
            </a:r>
          </a:p>
        </p:txBody>
      </p:sp>
      <p:sp>
        <p:nvSpPr>
          <p:cNvPr id="14" name="16 Marcador de número de diapositiva">
            <a:extLst>
              <a:ext uri="{FF2B5EF4-FFF2-40B4-BE49-F238E27FC236}">
                <a16:creationId xmlns:a16="http://schemas.microsoft.com/office/drawing/2014/main" id="{B82F7B8A-283B-49EA-8DB1-EF104F3CA056}"/>
              </a:ext>
            </a:extLst>
          </p:cNvPr>
          <p:cNvSpPr>
            <a:spLocks noGrp="1"/>
          </p:cNvSpPr>
          <p:nvPr>
            <p:ph type="sldNum" sz="quarter" idx="12"/>
          </p:nvPr>
        </p:nvSpPr>
        <p:spPr>
          <a:xfrm>
            <a:off x="10768904" y="1243552"/>
            <a:ext cx="1143000" cy="385256"/>
          </a:xfrm>
        </p:spPr>
        <p:txBody>
          <a:bodyPr/>
          <a:lstStyle/>
          <a:p>
            <a:fld id="{45999E98-9AA7-41D8-B304-4D2BDA62FCDE}" type="slidenum">
              <a:rPr lang="pl-PL" smtClean="0"/>
              <a:pPr/>
              <a:t>20</a:t>
            </a:fld>
            <a:endParaRPr lang="pl-PL" dirty="0"/>
          </a:p>
        </p:txBody>
      </p:sp>
      <p:graphicFrame>
        <p:nvGraphicFramePr>
          <p:cNvPr id="3" name="Wykres 2">
            <a:extLst>
              <a:ext uri="{FF2B5EF4-FFF2-40B4-BE49-F238E27FC236}">
                <a16:creationId xmlns:a16="http://schemas.microsoft.com/office/drawing/2014/main" id="{9C3946C0-C5B5-7DA7-CF96-E1E4FFA5D231}"/>
              </a:ext>
            </a:extLst>
          </p:cNvPr>
          <p:cNvGraphicFramePr/>
          <p:nvPr>
            <p:extLst>
              <p:ext uri="{D42A27DB-BD31-4B8C-83A1-F6EECF244321}">
                <p14:modId xmlns:p14="http://schemas.microsoft.com/office/powerpoint/2010/main" val="3602559261"/>
              </p:ext>
            </p:extLst>
          </p:nvPr>
        </p:nvGraphicFramePr>
        <p:xfrm>
          <a:off x="5625823" y="2734353"/>
          <a:ext cx="2742315" cy="35214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Wykres 4">
            <a:extLst>
              <a:ext uri="{FF2B5EF4-FFF2-40B4-BE49-F238E27FC236}">
                <a16:creationId xmlns:a16="http://schemas.microsoft.com/office/drawing/2014/main" id="{C3506ABD-88D3-7744-ED97-64A7F1623583}"/>
              </a:ext>
            </a:extLst>
          </p:cNvPr>
          <p:cNvGraphicFramePr/>
          <p:nvPr>
            <p:extLst>
              <p:ext uri="{D42A27DB-BD31-4B8C-83A1-F6EECF244321}">
                <p14:modId xmlns:p14="http://schemas.microsoft.com/office/powerpoint/2010/main" val="2794312368"/>
              </p:ext>
            </p:extLst>
          </p:nvPr>
        </p:nvGraphicFramePr>
        <p:xfrm>
          <a:off x="8165835" y="2742103"/>
          <a:ext cx="2742315" cy="35214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43974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6">
            <a:extLst>
              <a:ext uri="{FF2B5EF4-FFF2-40B4-BE49-F238E27FC236}">
                <a16:creationId xmlns:a16="http://schemas.microsoft.com/office/drawing/2014/main" id="{F84E3632-AD4E-D0FF-37D4-945772F5A0BB}"/>
              </a:ext>
            </a:extLst>
          </p:cNvPr>
          <p:cNvSpPr txBox="1"/>
          <p:nvPr/>
        </p:nvSpPr>
        <p:spPr>
          <a:xfrm>
            <a:off x="815345" y="1448969"/>
            <a:ext cx="8377310" cy="646331"/>
          </a:xfrm>
          <a:prstGeom prst="rect">
            <a:avLst/>
          </a:prstGeom>
          <a:noFill/>
        </p:spPr>
        <p:txBody>
          <a:bodyPr wrap="square" rtlCol="0">
            <a:spAutoFit/>
          </a:bodyPr>
          <a:lstStyle/>
          <a:p>
            <a:pPr>
              <a:spcBef>
                <a:spcPts val="600"/>
              </a:spcBef>
              <a:spcAft>
                <a:spcPts val="0"/>
              </a:spcAft>
            </a:pPr>
            <a:r>
              <a:rPr lang="pl-PL" sz="1200" b="1" dirty="0">
                <a:solidFill>
                  <a:schemeClr val="tx1">
                    <a:lumMod val="50000"/>
                    <a:lumOff val="50000"/>
                  </a:schemeClr>
                </a:solidFill>
              </a:rPr>
              <a:t>OS6. W jakiej formie preferujesz informacje na poniższe tematy? </a:t>
            </a:r>
            <a:br>
              <a:rPr lang="pl-PL" sz="1200" b="1" dirty="0">
                <a:solidFill>
                  <a:schemeClr val="tx1">
                    <a:lumMod val="50000"/>
                    <a:lumOff val="50000"/>
                  </a:schemeClr>
                </a:solidFill>
              </a:rPr>
            </a:br>
            <a:r>
              <a:rPr lang="pl-PL" sz="1200" b="1" i="1" dirty="0">
                <a:solidFill>
                  <a:schemeClr val="tx1">
                    <a:lumMod val="50000"/>
                    <a:lumOff val="50000"/>
                  </a:schemeClr>
                </a:solidFill>
              </a:rPr>
              <a:t>Wskaż max. 2 formaty, które preferujesz w przypadku danego tematu. </a:t>
            </a:r>
            <a:br>
              <a:rPr lang="pl-PL" sz="1200" b="1" i="1" dirty="0">
                <a:solidFill>
                  <a:schemeClr val="tx1">
                    <a:lumMod val="50000"/>
                    <a:lumOff val="50000"/>
                  </a:schemeClr>
                </a:solidFill>
              </a:rPr>
            </a:br>
            <a:r>
              <a:rPr lang="pl-PL" sz="1200" dirty="0">
                <a:solidFill>
                  <a:schemeClr val="tx1">
                    <a:lumMod val="50000"/>
                    <a:lumOff val="50000"/>
                  </a:schemeClr>
                </a:solidFill>
              </a:rPr>
              <a:t>N=1068</a:t>
            </a:r>
          </a:p>
        </p:txBody>
      </p:sp>
      <p:graphicFrame>
        <p:nvGraphicFramePr>
          <p:cNvPr id="8" name="Tabela 7"/>
          <p:cNvGraphicFramePr>
            <a:graphicFrameLocks noGrp="1"/>
          </p:cNvGraphicFramePr>
          <p:nvPr>
            <p:extLst>
              <p:ext uri="{D42A27DB-BD31-4B8C-83A1-F6EECF244321}">
                <p14:modId xmlns:p14="http://schemas.microsoft.com/office/powerpoint/2010/main" val="441359759"/>
              </p:ext>
            </p:extLst>
          </p:nvPr>
        </p:nvGraphicFramePr>
        <p:xfrm>
          <a:off x="942738" y="2182092"/>
          <a:ext cx="9832635" cy="3590369"/>
        </p:xfrm>
        <a:graphic>
          <a:graphicData uri="http://schemas.openxmlformats.org/drawingml/2006/table">
            <a:tbl>
              <a:tblPr>
                <a:tableStyleId>{5940675A-B579-460E-94D1-54222C63F5DA}</a:tableStyleId>
              </a:tblPr>
              <a:tblGrid>
                <a:gridCol w="2308917">
                  <a:extLst>
                    <a:ext uri="{9D8B030D-6E8A-4147-A177-3AD203B41FA5}">
                      <a16:colId xmlns:a16="http://schemas.microsoft.com/office/drawing/2014/main" val="3003358213"/>
                    </a:ext>
                  </a:extLst>
                </a:gridCol>
                <a:gridCol w="2432172">
                  <a:extLst>
                    <a:ext uri="{9D8B030D-6E8A-4147-A177-3AD203B41FA5}">
                      <a16:colId xmlns:a16="http://schemas.microsoft.com/office/drawing/2014/main" val="1643382307"/>
                    </a:ext>
                  </a:extLst>
                </a:gridCol>
                <a:gridCol w="2514600">
                  <a:extLst>
                    <a:ext uri="{9D8B030D-6E8A-4147-A177-3AD203B41FA5}">
                      <a16:colId xmlns:a16="http://schemas.microsoft.com/office/drawing/2014/main" val="863448929"/>
                    </a:ext>
                  </a:extLst>
                </a:gridCol>
                <a:gridCol w="2576946">
                  <a:extLst>
                    <a:ext uri="{9D8B030D-6E8A-4147-A177-3AD203B41FA5}">
                      <a16:colId xmlns:a16="http://schemas.microsoft.com/office/drawing/2014/main" val="990996313"/>
                    </a:ext>
                  </a:extLst>
                </a:gridCol>
              </a:tblGrid>
              <a:tr h="545494">
                <a:tc>
                  <a:txBody>
                    <a:bodyPr/>
                    <a:lstStyle/>
                    <a:p>
                      <a:pPr algn="ctr">
                        <a:spcAft>
                          <a:spcPts val="0"/>
                        </a:spcAft>
                      </a:pPr>
                      <a:endParaRPr lang="en-GB" sz="1050" dirty="0">
                        <a:solidFill>
                          <a:schemeClr val="tx1"/>
                        </a:solidFill>
                        <a:effectLst/>
                        <a:latin typeface="+mn-lt"/>
                        <a:ea typeface="Times New Roman" panose="02020603050405020304" pitchFamily="18" charset="0"/>
                      </a:endParaRPr>
                    </a:p>
                  </a:txBody>
                  <a:tcPr marL="44450" marR="44450" marT="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Times New Roman" panose="02020603050405020304" pitchFamily="18" charset="0"/>
                          <a:cs typeface="Tahoma" panose="020B0604030504040204" pitchFamily="34" charset="0"/>
                        </a:rPr>
                        <a:t>TEMATY FINANSOWE </a:t>
                      </a:r>
                      <a:br>
                        <a:rPr lang="pl-PL" sz="1200" b="1" kern="1200" dirty="0">
                          <a:solidFill>
                            <a:schemeClr val="tx1"/>
                          </a:solidFill>
                          <a:effectLst/>
                          <a:latin typeface="+mn-lt"/>
                          <a:ea typeface="Times New Roman" panose="02020603050405020304" pitchFamily="18" charset="0"/>
                          <a:cs typeface="Tahoma" panose="020B0604030504040204" pitchFamily="34" charset="0"/>
                        </a:rPr>
                      </a:br>
                      <a:r>
                        <a:rPr lang="pl-PL" sz="1200" b="1" kern="1200" dirty="0">
                          <a:solidFill>
                            <a:schemeClr val="tx1"/>
                          </a:solidFill>
                          <a:effectLst/>
                          <a:latin typeface="+mn-lt"/>
                          <a:ea typeface="Times New Roman" panose="02020603050405020304" pitchFamily="18" charset="0"/>
                          <a:cs typeface="Tahoma" panose="020B0604030504040204" pitchFamily="34" charset="0"/>
                        </a:rPr>
                        <a:t>(PŁATNOŚCI, KREDYTY / POŻYCZKI, OSZCZĘDNOŚCI, ITP.)</a:t>
                      </a:r>
                      <a:endParaRPr lang="en-GB" sz="1200" b="1" kern="1200" dirty="0">
                        <a:solidFill>
                          <a:schemeClr val="tx1"/>
                        </a:solidFill>
                        <a:effectLst/>
                        <a:latin typeface="+mn-lt"/>
                        <a:ea typeface="Times New Roman" panose="02020603050405020304" pitchFamily="18" charset="0"/>
                        <a:cs typeface="Tahoma" panose="020B060403050404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spcAft>
                          <a:spcPts val="0"/>
                        </a:spcAft>
                      </a:pPr>
                      <a:r>
                        <a:rPr lang="pl-PL" sz="1200" b="1" kern="1200" dirty="0">
                          <a:solidFill>
                            <a:schemeClr val="tx1"/>
                          </a:solidFill>
                          <a:effectLst/>
                          <a:latin typeface="+mn-lt"/>
                          <a:ea typeface="Times New Roman" panose="02020603050405020304" pitchFamily="18" charset="0"/>
                          <a:cs typeface="Tahoma" panose="020B0604030504040204" pitchFamily="34" charset="0"/>
                        </a:rPr>
                        <a:t>BIEŻĄCE WYDARZENIA </a:t>
                      </a:r>
                      <a:br>
                        <a:rPr lang="pl-PL" sz="1200" b="1" kern="1200" dirty="0">
                          <a:solidFill>
                            <a:schemeClr val="tx1"/>
                          </a:solidFill>
                          <a:effectLst/>
                          <a:latin typeface="+mn-lt"/>
                          <a:ea typeface="Times New Roman" panose="02020603050405020304" pitchFamily="18" charset="0"/>
                          <a:cs typeface="Tahoma" panose="020B0604030504040204" pitchFamily="34" charset="0"/>
                        </a:rPr>
                      </a:br>
                      <a:r>
                        <a:rPr lang="pl-PL" sz="1200" b="1" kern="1200" dirty="0">
                          <a:solidFill>
                            <a:schemeClr val="tx1"/>
                          </a:solidFill>
                          <a:effectLst/>
                          <a:latin typeface="+mn-lt"/>
                          <a:ea typeface="Times New Roman" panose="02020603050405020304" pitchFamily="18" charset="0"/>
                          <a:cs typeface="Tahoma" panose="020B0604030504040204" pitchFamily="34" charset="0"/>
                        </a:rPr>
                        <a:t>Z POLSKI I ŚWIATA</a:t>
                      </a:r>
                      <a:endParaRPr lang="en-GB" sz="1200" b="1" kern="1200" dirty="0">
                        <a:solidFill>
                          <a:schemeClr val="tx1"/>
                        </a:solidFill>
                        <a:effectLst/>
                        <a:latin typeface="+mn-lt"/>
                        <a:ea typeface="Times New Roman" panose="02020603050405020304" pitchFamily="18" charset="0"/>
                        <a:cs typeface="Tahoma" panose="020B0604030504040204" pitchFamily="34"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pl-PL" sz="1200" b="1" kern="1200" dirty="0">
                          <a:solidFill>
                            <a:schemeClr val="tx1"/>
                          </a:solidFill>
                          <a:effectLst/>
                          <a:latin typeface="+mn-lt"/>
                          <a:ea typeface="Times New Roman" panose="02020603050405020304" pitchFamily="18" charset="0"/>
                          <a:cs typeface="Tahoma" panose="020B0604030504040204" pitchFamily="34" charset="0"/>
                        </a:rPr>
                        <a:t>CODZIENNE PORADY </a:t>
                      </a:r>
                      <a:br>
                        <a:rPr lang="pl-PL" sz="1200" b="1" kern="1200" dirty="0">
                          <a:solidFill>
                            <a:schemeClr val="tx1"/>
                          </a:solidFill>
                          <a:effectLst/>
                          <a:latin typeface="+mn-lt"/>
                          <a:ea typeface="Times New Roman" panose="02020603050405020304" pitchFamily="18" charset="0"/>
                          <a:cs typeface="Tahoma" panose="020B0604030504040204" pitchFamily="34" charset="0"/>
                        </a:rPr>
                      </a:br>
                      <a:r>
                        <a:rPr lang="pl-PL" sz="1200" b="1" kern="1200" dirty="0">
                          <a:solidFill>
                            <a:schemeClr val="tx1"/>
                          </a:solidFill>
                          <a:effectLst/>
                          <a:latin typeface="+mn-lt"/>
                          <a:ea typeface="Times New Roman" panose="02020603050405020304" pitchFamily="18" charset="0"/>
                          <a:cs typeface="Tahoma" panose="020B0604030504040204" pitchFamily="34" charset="0"/>
                        </a:rPr>
                        <a:t>(NP. JAK COŚ ZROBIĆ, JAK COŚ DZIAŁA)</a:t>
                      </a:r>
                      <a:endParaRPr lang="en-GB" sz="1200" b="1" kern="1200" dirty="0">
                        <a:solidFill>
                          <a:schemeClr val="tx1"/>
                        </a:solidFill>
                        <a:effectLst/>
                        <a:latin typeface="+mn-lt"/>
                        <a:ea typeface="Times New Roman" panose="02020603050405020304" pitchFamily="18" charset="0"/>
                        <a:cs typeface="Tahoma" panose="020B0604030504040204" pitchFamily="34"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2133121"/>
                  </a:ext>
                </a:extLst>
              </a:tr>
              <a:tr h="485181">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Artykuł, dłuższy tekst</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2057505"/>
                  </a:ext>
                </a:extLst>
              </a:tr>
              <a:tr h="507919">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Krótki tekst (max. kilka zdań)</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44034475"/>
                  </a:ext>
                </a:extLst>
              </a:tr>
              <a:tr h="527149">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Filmik, wideo</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8110133"/>
                  </a:ext>
                </a:extLst>
              </a:tr>
              <a:tr h="487112">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Infografiki</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109067"/>
                  </a:ext>
                </a:extLst>
              </a:tr>
              <a:tr h="517184">
                <a:tc>
                  <a:txBody>
                    <a:bodyPr/>
                    <a:lstStyle/>
                    <a:p>
                      <a:pPr marL="0" algn="r" defTabSz="914377" rtl="0" eaLnBrk="1" fontAlgn="t" latinLnBrk="0" hangingPunct="1"/>
                      <a:r>
                        <a:rPr lang="pl-PL" sz="1000" b="0" i="0" u="none" strike="noStrike" kern="1200" dirty="0" err="1">
                          <a:solidFill>
                            <a:schemeClr val="tx1"/>
                          </a:solidFill>
                          <a:effectLst/>
                          <a:latin typeface="Calibri" panose="020F0502020204030204" pitchFamily="34" charset="0"/>
                          <a:ea typeface="+mn-ea"/>
                          <a:cs typeface="+mn-cs"/>
                        </a:rPr>
                        <a:t>Memy</a:t>
                      </a:r>
                      <a:r>
                        <a:rPr lang="pl-PL" sz="1000" b="0" i="0" u="none" strike="noStrike" kern="1200" dirty="0">
                          <a:solidFill>
                            <a:schemeClr val="tx1"/>
                          </a:solidFill>
                          <a:effectLst/>
                          <a:latin typeface="Calibri" panose="020F0502020204030204" pitchFamily="34" charset="0"/>
                          <a:ea typeface="+mn-ea"/>
                          <a:cs typeface="+mn-cs"/>
                        </a:rPr>
                        <a:t>, zdjęcia / krótkie filmiki </a:t>
                      </a:r>
                      <a:br>
                        <a:rPr lang="pl-PL" sz="1000" b="0" i="0" u="none" strike="noStrike" kern="1200" dirty="0">
                          <a:solidFill>
                            <a:schemeClr val="tx1"/>
                          </a:solidFill>
                          <a:effectLst/>
                          <a:latin typeface="Calibri" panose="020F0502020204030204" pitchFamily="34" charset="0"/>
                          <a:ea typeface="+mn-ea"/>
                          <a:cs typeface="+mn-cs"/>
                        </a:rPr>
                      </a:br>
                      <a:r>
                        <a:rPr lang="pl-PL" sz="1000" b="0" i="0" u="none" strike="noStrike" kern="1200" dirty="0">
                          <a:solidFill>
                            <a:schemeClr val="tx1"/>
                          </a:solidFill>
                          <a:effectLst/>
                          <a:latin typeface="Calibri" panose="020F0502020204030204" pitchFamily="34" charset="0"/>
                          <a:ea typeface="+mn-ea"/>
                          <a:cs typeface="+mn-cs"/>
                        </a:rPr>
                        <a:t>z humorystycznym komentarzem</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7963908"/>
                  </a:ext>
                </a:extLst>
              </a:tr>
              <a:tr h="517184">
                <a:tc>
                  <a:txBody>
                    <a:bodyPr/>
                    <a:lstStyle/>
                    <a:p>
                      <a:pPr marL="0" algn="r" defTabSz="914377" rtl="0" eaLnBrk="1" fontAlgn="t" latinLnBrk="0" hangingPunct="1"/>
                      <a:r>
                        <a:rPr lang="pl-PL" sz="1000" b="0" i="0" u="none" strike="noStrike" kern="1200" dirty="0">
                          <a:solidFill>
                            <a:schemeClr val="tx1"/>
                          </a:solidFill>
                          <a:effectLst/>
                          <a:latin typeface="Calibri" panose="020F0502020204030204" pitchFamily="34" charset="0"/>
                          <a:ea typeface="+mn-ea"/>
                          <a:cs typeface="+mn-cs"/>
                        </a:rPr>
                        <a:t>Inna forma</a:t>
                      </a:r>
                    </a:p>
                  </a:txBody>
                  <a:tcPr marL="7620" marR="108000" marT="7620"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endParaRPr lang="en-GB" sz="1050" dirty="0">
                        <a:effectLst/>
                        <a:latin typeface="+mn-lt"/>
                        <a:ea typeface="Times New Roman" panose="02020603050405020304" pitchFamily="18" charset="0"/>
                      </a:endParaRPr>
                    </a:p>
                  </a:txBody>
                  <a:tcPr marL="44450" marR="44450" marT="0"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7748268"/>
                  </a:ext>
                </a:extLst>
              </a:tr>
            </a:tbl>
          </a:graphicData>
        </a:graphic>
      </p:graphicFrame>
      <p:graphicFrame>
        <p:nvGraphicFramePr>
          <p:cNvPr id="6" name="Wykres 5"/>
          <p:cNvGraphicFramePr/>
          <p:nvPr>
            <p:extLst>
              <p:ext uri="{D42A27DB-BD31-4B8C-83A1-F6EECF244321}">
                <p14:modId xmlns:p14="http://schemas.microsoft.com/office/powerpoint/2010/main" val="2704447872"/>
              </p:ext>
            </p:extLst>
          </p:nvPr>
        </p:nvGraphicFramePr>
        <p:xfrm>
          <a:off x="3197821" y="2742103"/>
          <a:ext cx="2742315" cy="3030358"/>
        </p:xfrm>
        <a:graphic>
          <a:graphicData uri="http://schemas.openxmlformats.org/drawingml/2006/chart">
            <c:chart xmlns:c="http://schemas.openxmlformats.org/drawingml/2006/chart" xmlns:r="http://schemas.openxmlformats.org/officeDocument/2006/relationships" r:id="rId3"/>
          </a:graphicData>
        </a:graphic>
      </p:graphicFrame>
      <p:sp>
        <p:nvSpPr>
          <p:cNvPr id="13" name="Tytuł 1">
            <a:extLst>
              <a:ext uri="{FF2B5EF4-FFF2-40B4-BE49-F238E27FC236}">
                <a16:creationId xmlns:a16="http://schemas.microsoft.com/office/drawing/2014/main" id="{E3487088-413B-47A2-9ADF-1CB287303516}"/>
              </a:ext>
            </a:extLst>
          </p:cNvPr>
          <p:cNvSpPr>
            <a:spLocks noGrp="1"/>
          </p:cNvSpPr>
          <p:nvPr>
            <p:ph type="title"/>
          </p:nvPr>
        </p:nvSpPr>
        <p:spPr>
          <a:xfrm>
            <a:off x="772882" y="133351"/>
            <a:ext cx="9314093" cy="1315618"/>
          </a:xfrm>
        </p:spPr>
        <p:txBody>
          <a:bodyPr>
            <a:noAutofit/>
          </a:bodyPr>
          <a:lstStyle/>
          <a:p>
            <a:r>
              <a:rPr lang="pl-PL" sz="2400" dirty="0">
                <a:latin typeface="+mn-lt"/>
              </a:rPr>
              <a:t>Polacy w odniesieniu do finansów oraz bieżących wydarzeń, preferują informacje tekstowe. W kontekście codziennych porad, chętniej wybierają filmiki. </a:t>
            </a:r>
          </a:p>
        </p:txBody>
      </p:sp>
      <p:sp>
        <p:nvSpPr>
          <p:cNvPr id="14" name="16 Marcador de número de diapositiva">
            <a:extLst>
              <a:ext uri="{FF2B5EF4-FFF2-40B4-BE49-F238E27FC236}">
                <a16:creationId xmlns:a16="http://schemas.microsoft.com/office/drawing/2014/main" id="{B82F7B8A-283B-49EA-8DB1-EF104F3CA056}"/>
              </a:ext>
            </a:extLst>
          </p:cNvPr>
          <p:cNvSpPr>
            <a:spLocks noGrp="1"/>
          </p:cNvSpPr>
          <p:nvPr>
            <p:ph type="sldNum" sz="quarter" idx="12"/>
          </p:nvPr>
        </p:nvSpPr>
        <p:spPr>
          <a:xfrm>
            <a:off x="10768904" y="1243552"/>
            <a:ext cx="1143000" cy="385256"/>
          </a:xfrm>
        </p:spPr>
        <p:txBody>
          <a:bodyPr/>
          <a:lstStyle/>
          <a:p>
            <a:fld id="{45999E98-9AA7-41D8-B304-4D2BDA62FCDE}" type="slidenum">
              <a:rPr lang="pl-PL" smtClean="0"/>
              <a:pPr/>
              <a:t>21</a:t>
            </a:fld>
            <a:endParaRPr lang="pl-PL" dirty="0"/>
          </a:p>
        </p:txBody>
      </p:sp>
      <p:graphicFrame>
        <p:nvGraphicFramePr>
          <p:cNvPr id="4" name="Wykres 3">
            <a:extLst>
              <a:ext uri="{FF2B5EF4-FFF2-40B4-BE49-F238E27FC236}">
                <a16:creationId xmlns:a16="http://schemas.microsoft.com/office/drawing/2014/main" id="{1CB30DF8-C920-CABC-0411-639F99FECB49}"/>
              </a:ext>
            </a:extLst>
          </p:cNvPr>
          <p:cNvGraphicFramePr/>
          <p:nvPr>
            <p:extLst>
              <p:ext uri="{D42A27DB-BD31-4B8C-83A1-F6EECF244321}">
                <p14:modId xmlns:p14="http://schemas.microsoft.com/office/powerpoint/2010/main" val="892930580"/>
              </p:ext>
            </p:extLst>
          </p:nvPr>
        </p:nvGraphicFramePr>
        <p:xfrm>
          <a:off x="5618908" y="2742103"/>
          <a:ext cx="2742315" cy="30303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Wykres 6">
            <a:extLst>
              <a:ext uri="{FF2B5EF4-FFF2-40B4-BE49-F238E27FC236}">
                <a16:creationId xmlns:a16="http://schemas.microsoft.com/office/drawing/2014/main" id="{A4945014-ED80-B958-F9AC-6C0B5D8D8CB8}"/>
              </a:ext>
            </a:extLst>
          </p:cNvPr>
          <p:cNvGraphicFramePr/>
          <p:nvPr>
            <p:extLst>
              <p:ext uri="{D42A27DB-BD31-4B8C-83A1-F6EECF244321}">
                <p14:modId xmlns:p14="http://schemas.microsoft.com/office/powerpoint/2010/main" val="921576919"/>
              </p:ext>
            </p:extLst>
          </p:nvPr>
        </p:nvGraphicFramePr>
        <p:xfrm>
          <a:off x="8154296" y="2742103"/>
          <a:ext cx="2742315" cy="30303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9594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12"/>
          </p:nvPr>
        </p:nvSpPr>
        <p:spPr/>
        <p:txBody>
          <a:bodyPr/>
          <a:lstStyle/>
          <a:p>
            <a:fld id="{45999E98-9AA7-41D8-B304-4D2BDA62FCDE}" type="slidenum">
              <a:rPr lang="pl-PL" smtClean="0"/>
              <a:pPr/>
              <a:t>22</a:t>
            </a:fld>
            <a:endParaRPr lang="pl-PL" dirty="0"/>
          </a:p>
        </p:txBody>
      </p:sp>
      <p:sp>
        <p:nvSpPr>
          <p:cNvPr id="16" name="Tytuł 1"/>
          <p:cNvSpPr>
            <a:spLocks noGrp="1"/>
          </p:cNvSpPr>
          <p:nvPr>
            <p:ph type="title"/>
          </p:nvPr>
        </p:nvSpPr>
        <p:spPr>
          <a:xfrm>
            <a:off x="815345" y="96191"/>
            <a:ext cx="9241800" cy="1325563"/>
          </a:xfrm>
          <a:noFill/>
        </p:spPr>
        <p:txBody>
          <a:bodyPr>
            <a:noAutofit/>
          </a:bodyPr>
          <a:lstStyle/>
          <a:p>
            <a:r>
              <a:rPr lang="pl-PL" sz="2300" dirty="0">
                <a:latin typeface="+mn-lt"/>
              </a:rPr>
              <a:t>Ponad połowa Polaków informacje dotyczące hipotetycznego kredytu lub pożyczki, chciałaby uzyskać w formie tekstu, który wyczerpująco przedstawi im ofertę. Prawie co czwarty Polak wybrałby w takiej sytuacji infografikę.</a:t>
            </a:r>
          </a:p>
        </p:txBody>
      </p:sp>
      <p:sp>
        <p:nvSpPr>
          <p:cNvPr id="12" name="pole tekstowe 6">
            <a:extLst>
              <a:ext uri="{FF2B5EF4-FFF2-40B4-BE49-F238E27FC236}">
                <a16:creationId xmlns:a16="http://schemas.microsoft.com/office/drawing/2014/main" id="{110C8487-5A59-4A35-86D8-2687819E1BD7}"/>
              </a:ext>
            </a:extLst>
          </p:cNvPr>
          <p:cNvSpPr txBox="1"/>
          <p:nvPr/>
        </p:nvSpPr>
        <p:spPr>
          <a:xfrm>
            <a:off x="815345" y="1448969"/>
            <a:ext cx="8377310" cy="646331"/>
          </a:xfrm>
          <a:prstGeom prst="rect">
            <a:avLst/>
          </a:prstGeom>
          <a:noFill/>
        </p:spPr>
        <p:txBody>
          <a:bodyPr wrap="square" rtlCol="0">
            <a:spAutoFit/>
          </a:bodyPr>
          <a:lstStyle/>
          <a:p>
            <a:pPr>
              <a:spcBef>
                <a:spcPts val="600"/>
              </a:spcBef>
              <a:spcAft>
                <a:spcPts val="0"/>
              </a:spcAft>
            </a:pPr>
            <a:r>
              <a:rPr lang="pl-PL" sz="1200" b="1" dirty="0">
                <a:solidFill>
                  <a:schemeClr val="tx1">
                    <a:lumMod val="50000"/>
                    <a:lumOff val="50000"/>
                  </a:schemeClr>
                </a:solidFill>
              </a:rPr>
              <a:t>OS7. Wyobraź sobie, że rozważasz wzięcie kredytu lub pożyczki i chciał(a)byś więcej dowiedzieć się na ten temat. W jakiej formie wolał(a)byś uzyskać te informacje? </a:t>
            </a:r>
            <a:br>
              <a:rPr lang="pl-PL" sz="1200" b="1" dirty="0">
                <a:solidFill>
                  <a:schemeClr val="tx1">
                    <a:lumMod val="50000"/>
                    <a:lumOff val="50000"/>
                  </a:schemeClr>
                </a:solidFill>
              </a:rPr>
            </a:br>
            <a:r>
              <a:rPr lang="pl-PL" sz="1200" dirty="0">
                <a:solidFill>
                  <a:schemeClr val="tx1">
                    <a:lumMod val="50000"/>
                    <a:lumOff val="50000"/>
                  </a:schemeClr>
                </a:solidFill>
              </a:rPr>
              <a:t>N=1068</a:t>
            </a:r>
          </a:p>
        </p:txBody>
      </p:sp>
      <p:graphicFrame>
        <p:nvGraphicFramePr>
          <p:cNvPr id="7" name="Wykres 8">
            <a:extLst>
              <a:ext uri="{FF2B5EF4-FFF2-40B4-BE49-F238E27FC236}">
                <a16:creationId xmlns:a16="http://schemas.microsoft.com/office/drawing/2014/main" id="{ADFE0E93-ADF7-4650-A0AA-939C8FA8C0F6}"/>
              </a:ext>
            </a:extLst>
          </p:cNvPr>
          <p:cNvGraphicFramePr/>
          <p:nvPr>
            <p:extLst>
              <p:ext uri="{D42A27DB-BD31-4B8C-83A1-F6EECF244321}">
                <p14:modId xmlns:p14="http://schemas.microsoft.com/office/powerpoint/2010/main" val="4248307752"/>
              </p:ext>
            </p:extLst>
          </p:nvPr>
        </p:nvGraphicFramePr>
        <p:xfrm>
          <a:off x="1048121" y="2095300"/>
          <a:ext cx="5635679" cy="4159736"/>
        </p:xfrm>
        <a:graphic>
          <a:graphicData uri="http://schemas.openxmlformats.org/drawingml/2006/chart">
            <c:chart xmlns:c="http://schemas.openxmlformats.org/drawingml/2006/chart" xmlns:r="http://schemas.openxmlformats.org/officeDocument/2006/relationships" r:id="rId2"/>
          </a:graphicData>
        </a:graphic>
      </p:graphicFrame>
      <p:sp>
        <p:nvSpPr>
          <p:cNvPr id="6" name="Prostokąt 5">
            <a:extLst>
              <a:ext uri="{FF2B5EF4-FFF2-40B4-BE49-F238E27FC236}">
                <a16:creationId xmlns:a16="http://schemas.microsoft.com/office/drawing/2014/main" id="{CC181CCF-AA20-4A52-BD5A-CB802517E03B}"/>
              </a:ext>
            </a:extLst>
          </p:cNvPr>
          <p:cNvSpPr/>
          <p:nvPr/>
        </p:nvSpPr>
        <p:spPr>
          <a:xfrm>
            <a:off x="8326040" y="2085464"/>
            <a:ext cx="2378643" cy="276999"/>
          </a:xfrm>
          <a:prstGeom prst="rect">
            <a:avLst/>
          </a:prstGeom>
          <a:solidFill>
            <a:srgbClr val="FFFFFF"/>
          </a:solidFill>
        </p:spPr>
        <p:txBody>
          <a:bodyPr wrap="square">
            <a:spAutoFit/>
          </a:bodyPr>
          <a:lstStyle/>
          <a:p>
            <a:endParaRPr lang="pl-PL" sz="1200" dirty="0">
              <a:solidFill>
                <a:srgbClr val="000000"/>
              </a:solidFill>
              <a:latin typeface="Calibri" panose="020F0502020204030204" pitchFamily="34" charset="0"/>
              <a:ea typeface="Times New Roman" panose="02020603050405020304" pitchFamily="18" charset="0"/>
            </a:endParaRPr>
          </a:p>
        </p:txBody>
      </p:sp>
      <p:cxnSp>
        <p:nvCxnSpPr>
          <p:cNvPr id="2" name="Łącznik prosty ze strzałką 1">
            <a:extLst>
              <a:ext uri="{FF2B5EF4-FFF2-40B4-BE49-F238E27FC236}">
                <a16:creationId xmlns:a16="http://schemas.microsoft.com/office/drawing/2014/main" id="{1633D1C2-F36A-C62F-3945-0185406E36D2}"/>
              </a:ext>
            </a:extLst>
          </p:cNvPr>
          <p:cNvCxnSpPr>
            <a:cxnSpLocks/>
          </p:cNvCxnSpPr>
          <p:nvPr/>
        </p:nvCxnSpPr>
        <p:spPr>
          <a:xfrm>
            <a:off x="4956575" y="4111316"/>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pole tekstowe 2">
            <a:extLst>
              <a:ext uri="{FF2B5EF4-FFF2-40B4-BE49-F238E27FC236}">
                <a16:creationId xmlns:a16="http://schemas.microsoft.com/office/drawing/2014/main" id="{6959B503-FB74-FD9E-F75D-BCB5FB54AB49}"/>
              </a:ext>
            </a:extLst>
          </p:cNvPr>
          <p:cNvSpPr txBox="1"/>
          <p:nvPr/>
        </p:nvSpPr>
        <p:spPr>
          <a:xfrm>
            <a:off x="5376641" y="3972816"/>
            <a:ext cx="2837149" cy="276999"/>
          </a:xfrm>
          <a:prstGeom prst="rect">
            <a:avLst/>
          </a:prstGeom>
          <a:noFill/>
        </p:spPr>
        <p:txBody>
          <a:bodyPr wrap="square" rtlCol="0">
            <a:spAutoFit/>
          </a:bodyPr>
          <a:lstStyle/>
          <a:p>
            <a:r>
              <a:rPr lang="pl-PL" sz="1200" dirty="0"/>
              <a:t>Istotnie częściej: kobiety</a:t>
            </a:r>
          </a:p>
        </p:txBody>
      </p:sp>
      <p:cxnSp>
        <p:nvCxnSpPr>
          <p:cNvPr id="4" name="Łącznik prosty ze strzałką 3">
            <a:extLst>
              <a:ext uri="{FF2B5EF4-FFF2-40B4-BE49-F238E27FC236}">
                <a16:creationId xmlns:a16="http://schemas.microsoft.com/office/drawing/2014/main" id="{606AAF0E-3E96-0D90-B38E-C9797E126194}"/>
              </a:ext>
            </a:extLst>
          </p:cNvPr>
          <p:cNvCxnSpPr>
            <a:cxnSpLocks/>
          </p:cNvCxnSpPr>
          <p:nvPr/>
        </p:nvCxnSpPr>
        <p:spPr>
          <a:xfrm>
            <a:off x="5675934" y="2785232"/>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pole tekstowe 4">
            <a:extLst>
              <a:ext uri="{FF2B5EF4-FFF2-40B4-BE49-F238E27FC236}">
                <a16:creationId xmlns:a16="http://schemas.microsoft.com/office/drawing/2014/main" id="{1BDD914C-86B4-E379-A4A4-19BE68098DD1}"/>
              </a:ext>
            </a:extLst>
          </p:cNvPr>
          <p:cNvSpPr txBox="1"/>
          <p:nvPr/>
        </p:nvSpPr>
        <p:spPr>
          <a:xfrm>
            <a:off x="6096000" y="2646732"/>
            <a:ext cx="3290596" cy="461665"/>
          </a:xfrm>
          <a:prstGeom prst="rect">
            <a:avLst/>
          </a:prstGeom>
          <a:noFill/>
        </p:spPr>
        <p:txBody>
          <a:bodyPr wrap="square" rtlCol="0">
            <a:spAutoFit/>
          </a:bodyPr>
          <a:lstStyle/>
          <a:p>
            <a:r>
              <a:rPr lang="pl-PL" sz="1200" dirty="0"/>
              <a:t>Istotnie częściej: </a:t>
            </a:r>
            <a:br>
              <a:rPr lang="pl-PL" sz="1200" dirty="0"/>
            </a:br>
            <a:r>
              <a:rPr lang="pl-PL" sz="1200" dirty="0"/>
              <a:t>osoby w wieku 45-54 lata i 65+ </a:t>
            </a:r>
          </a:p>
        </p:txBody>
      </p:sp>
      <p:cxnSp>
        <p:nvCxnSpPr>
          <p:cNvPr id="8" name="Łącznik prosty ze strzałką 7">
            <a:extLst>
              <a:ext uri="{FF2B5EF4-FFF2-40B4-BE49-F238E27FC236}">
                <a16:creationId xmlns:a16="http://schemas.microsoft.com/office/drawing/2014/main" id="{CA3DC431-243A-26C1-241F-0086C8C1614F}"/>
              </a:ext>
            </a:extLst>
          </p:cNvPr>
          <p:cNvCxnSpPr>
            <a:cxnSpLocks/>
          </p:cNvCxnSpPr>
          <p:nvPr/>
        </p:nvCxnSpPr>
        <p:spPr>
          <a:xfrm>
            <a:off x="4845159" y="5407574"/>
            <a:ext cx="420067"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pole tekstowe 8">
            <a:extLst>
              <a:ext uri="{FF2B5EF4-FFF2-40B4-BE49-F238E27FC236}">
                <a16:creationId xmlns:a16="http://schemas.microsoft.com/office/drawing/2014/main" id="{EF84CE50-E1A0-C046-1271-05F3A376EF51}"/>
              </a:ext>
            </a:extLst>
          </p:cNvPr>
          <p:cNvSpPr txBox="1"/>
          <p:nvPr/>
        </p:nvSpPr>
        <p:spPr>
          <a:xfrm>
            <a:off x="5265225" y="5269074"/>
            <a:ext cx="3927430" cy="461665"/>
          </a:xfrm>
          <a:prstGeom prst="rect">
            <a:avLst/>
          </a:prstGeom>
          <a:noFill/>
        </p:spPr>
        <p:txBody>
          <a:bodyPr wrap="square" rtlCol="0">
            <a:spAutoFit/>
          </a:bodyPr>
          <a:lstStyle/>
          <a:p>
            <a:r>
              <a:rPr lang="pl-PL" sz="1200" dirty="0"/>
              <a:t>Istotnie częściej: </a:t>
            </a:r>
            <a:br>
              <a:rPr lang="pl-PL" sz="1200" dirty="0"/>
            </a:br>
            <a:r>
              <a:rPr lang="pl-PL" sz="1200" dirty="0"/>
              <a:t>mężczyźni; osoby w wieku 18-34 lata</a:t>
            </a:r>
          </a:p>
        </p:txBody>
      </p:sp>
      <p:sp>
        <p:nvSpPr>
          <p:cNvPr id="10" name="Prostokąt 9">
            <a:extLst>
              <a:ext uri="{FF2B5EF4-FFF2-40B4-BE49-F238E27FC236}">
                <a16:creationId xmlns:a16="http://schemas.microsoft.com/office/drawing/2014/main" id="{7343BEC4-AF03-BB61-AE29-3266CA8027B6}"/>
              </a:ext>
            </a:extLst>
          </p:cNvPr>
          <p:cNvSpPr/>
          <p:nvPr/>
        </p:nvSpPr>
        <p:spPr>
          <a:xfrm>
            <a:off x="8451308" y="1889708"/>
            <a:ext cx="3337507" cy="4154984"/>
          </a:xfrm>
          <a:prstGeom prst="rect">
            <a:avLst/>
          </a:prstGeom>
          <a:solidFill>
            <a:srgbClr val="FFFFFF"/>
          </a:solidFill>
        </p:spPr>
        <p:txBody>
          <a:bodyPr wrap="square">
            <a:spAutoFit/>
          </a:bodyPr>
          <a:lstStyle/>
          <a:p>
            <a:r>
              <a:rPr lang="pl-PL" sz="1200" dirty="0"/>
              <a:t>Deklaratywnie, większość Polaków w celach pozyskania informacji z obszaru finansów, wybrałaby formę tekstu. 56% Polaków w celu pozyskania informacji na temat hipotetycznej pożyczki, wolałaby wyczerpujący artykuł niż infografikę lub filmik. </a:t>
            </a:r>
          </a:p>
          <a:p>
            <a:endParaRPr lang="pl-PL" sz="1200" dirty="0"/>
          </a:p>
          <a:p>
            <a:r>
              <a:rPr lang="pl-PL" sz="1200" dirty="0"/>
              <a:t>Pomimo tego, w eksperymencie, który udało nam się przeprowadzić, infografika dotycząca oferty kredytu, została istotnie lepiej (niż tekst) oceniona na wymiarach wiarygodności oraz wzbudzanego zaufania. Wyniki nie potwierdziły się jednak w </a:t>
            </a:r>
            <a:r>
              <a:rPr lang="pl-PL" sz="1200" dirty="0" err="1"/>
              <a:t>case’ie</a:t>
            </a:r>
            <a:r>
              <a:rPr lang="pl-PL" sz="1200" dirty="0"/>
              <a:t> dotyczącym inflacji – gdzie pod względem wiarygodności, to tekst wypadł istotnie lepiej. Jedną z hipotez dla takiego wyniku może być odmienne przetwarzanie informacji dotyczących ofert, od tych, dotyczących informacji ogólnych. Możliwe, że konsumenci – bombardowani w obecnym świecie ofertami – oczekują, że będą one prezentowane w coraz bardziej transparentny, ale zarazem prosty sposób. Hipoteza wymagałaby jednak dalszych weryfikacji. </a:t>
            </a:r>
          </a:p>
        </p:txBody>
      </p:sp>
    </p:spTree>
    <p:extLst>
      <p:ext uri="{BB962C8B-B14F-4D97-AF65-F5344CB8AC3E}">
        <p14:creationId xmlns:p14="http://schemas.microsoft.com/office/powerpoint/2010/main" val="420467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3F3B917A-4714-42EF-8CFD-BA474156E60B}"/>
              </a:ext>
            </a:extLst>
          </p:cNvPr>
          <p:cNvSpPr>
            <a:spLocks noGrp="1"/>
          </p:cNvSpPr>
          <p:nvPr>
            <p:ph type="sldNum" sz="quarter" idx="12"/>
          </p:nvPr>
        </p:nvSpPr>
        <p:spPr/>
        <p:txBody>
          <a:bodyPr/>
          <a:lstStyle/>
          <a:p>
            <a:fld id="{45999E98-9AA7-41D8-B304-4D2BDA62FCDE}" type="slidenum">
              <a:rPr lang="pl-PL" smtClean="0"/>
              <a:pPr/>
              <a:t>23</a:t>
            </a:fld>
            <a:endParaRPr lang="pl-PL" dirty="0"/>
          </a:p>
        </p:txBody>
      </p:sp>
      <p:sp>
        <p:nvSpPr>
          <p:cNvPr id="20" name="Tytuł 1">
            <a:extLst>
              <a:ext uri="{FF2B5EF4-FFF2-40B4-BE49-F238E27FC236}">
                <a16:creationId xmlns:a16="http://schemas.microsoft.com/office/drawing/2014/main" id="{61B6928A-C112-4BAF-B0A7-14F6AFBE6B13}"/>
              </a:ext>
            </a:extLst>
          </p:cNvPr>
          <p:cNvSpPr>
            <a:spLocks noGrp="1"/>
          </p:cNvSpPr>
          <p:nvPr>
            <p:ph type="title"/>
          </p:nvPr>
        </p:nvSpPr>
        <p:spPr>
          <a:xfrm>
            <a:off x="838200" y="308856"/>
            <a:ext cx="9241800" cy="1325563"/>
          </a:xfrm>
        </p:spPr>
        <p:txBody>
          <a:bodyPr>
            <a:noAutofit/>
          </a:bodyPr>
          <a:lstStyle/>
          <a:p>
            <a:r>
              <a:rPr lang="pl-PL" sz="2400" dirty="0">
                <a:latin typeface="+mn-lt"/>
              </a:rPr>
              <a:t>Postrzeganie informacji w zależności od formy: </a:t>
            </a:r>
            <a:r>
              <a:rPr lang="pl-PL" sz="2400" dirty="0" err="1">
                <a:latin typeface="+mn-lt"/>
              </a:rPr>
              <a:t>case</a:t>
            </a:r>
            <a:r>
              <a:rPr lang="pl-PL" sz="2400" dirty="0">
                <a:latin typeface="+mn-lt"/>
              </a:rPr>
              <a:t> – kredyt</a:t>
            </a:r>
          </a:p>
        </p:txBody>
      </p:sp>
      <p:sp>
        <p:nvSpPr>
          <p:cNvPr id="2" name="Prostokąt 1">
            <a:extLst>
              <a:ext uri="{FF2B5EF4-FFF2-40B4-BE49-F238E27FC236}">
                <a16:creationId xmlns:a16="http://schemas.microsoft.com/office/drawing/2014/main" id="{FFD1D675-F022-4EA7-905A-31F6DE08F8C1}"/>
              </a:ext>
            </a:extLst>
          </p:cNvPr>
          <p:cNvSpPr/>
          <p:nvPr/>
        </p:nvSpPr>
        <p:spPr>
          <a:xfrm>
            <a:off x="842486" y="1478905"/>
            <a:ext cx="9371398" cy="430887"/>
          </a:xfrm>
          <a:prstGeom prst="rect">
            <a:avLst/>
          </a:prstGeom>
        </p:spPr>
        <p:txBody>
          <a:bodyPr wrap="square">
            <a:spAutoFit/>
          </a:bodyPr>
          <a:lstStyle/>
          <a:p>
            <a:pPr>
              <a:defRPr/>
            </a:pPr>
            <a:r>
              <a:rPr lang="pl-PL" sz="1100" b="1" dirty="0">
                <a:solidFill>
                  <a:schemeClr val="bg1">
                    <a:lumMod val="50000"/>
                  </a:schemeClr>
                </a:solidFill>
                <a:latin typeface="Calibri "/>
              </a:rPr>
              <a:t>OS8. Przyjrzyj się uważnie poniższej informacji i odpowiedz na pytania.</a:t>
            </a:r>
          </a:p>
          <a:p>
            <a:pPr>
              <a:defRPr/>
            </a:pPr>
            <a:r>
              <a:rPr lang="pl-PL" sz="1100" b="1" i="1" dirty="0">
                <a:solidFill>
                  <a:schemeClr val="bg1">
                    <a:lumMod val="50000"/>
                  </a:schemeClr>
                </a:solidFill>
                <a:latin typeface="Calibri "/>
              </a:rPr>
              <a:t>Połowa respondentów ocenia wersję A (tekst), połowa wersję B (infografikę)</a:t>
            </a:r>
          </a:p>
        </p:txBody>
      </p:sp>
      <p:sp>
        <p:nvSpPr>
          <p:cNvPr id="11" name="pole tekstowe 10">
            <a:extLst>
              <a:ext uri="{FF2B5EF4-FFF2-40B4-BE49-F238E27FC236}">
                <a16:creationId xmlns:a16="http://schemas.microsoft.com/office/drawing/2014/main" id="{4D9332B1-CF2F-74C9-9B30-D432B509ADA1}"/>
              </a:ext>
            </a:extLst>
          </p:cNvPr>
          <p:cNvSpPr txBox="1"/>
          <p:nvPr/>
        </p:nvSpPr>
        <p:spPr>
          <a:xfrm>
            <a:off x="921050" y="2736936"/>
            <a:ext cx="4523509" cy="3046988"/>
          </a:xfrm>
          <a:prstGeom prst="rect">
            <a:avLst/>
          </a:prstGeom>
          <a:solidFill>
            <a:schemeClr val="bg2"/>
          </a:solidFill>
        </p:spPr>
        <p:txBody>
          <a:bodyPr wrap="square">
            <a:spAutoFit/>
          </a:bodyPr>
          <a:lstStyle/>
          <a:p>
            <a:r>
              <a:rPr lang="pl-PL" sz="1600" i="1" dirty="0"/>
              <a:t>W INSTYTUCJI A możesz zaciągnąć kredyt bez odsetek, nawet, jeśli jest to twoje pierwsze zobowiązanie. Maksymalna jego kwota wynosi </a:t>
            </a:r>
            <a:br>
              <a:rPr lang="pl-PL" sz="1600" i="1" dirty="0"/>
            </a:br>
            <a:r>
              <a:rPr lang="pl-PL" sz="1600" i="1" dirty="0"/>
              <a:t>50 tys. zł – takie zobowiązanie można spłacić </a:t>
            </a:r>
            <a:br>
              <a:rPr lang="pl-PL" sz="1600" i="1" dirty="0"/>
            </a:br>
            <a:r>
              <a:rPr lang="pl-PL" sz="1600" i="1" dirty="0"/>
              <a:t>w okresie 12 miesięcy. Spłacasz go bez odsetek </a:t>
            </a:r>
            <a:br>
              <a:rPr lang="pl-PL" sz="1600" i="1" dirty="0"/>
            </a:br>
            <a:r>
              <a:rPr lang="pl-PL" sz="1600" i="1" dirty="0"/>
              <a:t>i pożytkujesz na dowolne cele. Pomimo braku oprocentowania ponosisz jednak koszty związane </a:t>
            </a:r>
            <a:br>
              <a:rPr lang="pl-PL" sz="1600" i="1" dirty="0"/>
            </a:br>
            <a:r>
              <a:rPr lang="pl-PL" sz="1600" i="1" dirty="0"/>
              <a:t>z naliczoną ci prowizją przygotowawczą w wysokości 6 proc. kwoty zobowiązania, nie mniej niż 30 zł. RRSO, czyli roczna rzeczywista stopa oprocentowania takiego produktu nie będzie więc zerowa.</a:t>
            </a:r>
          </a:p>
        </p:txBody>
      </p:sp>
      <p:pic>
        <p:nvPicPr>
          <p:cNvPr id="14" name="Obraz 13">
            <a:extLst>
              <a:ext uri="{FF2B5EF4-FFF2-40B4-BE49-F238E27FC236}">
                <a16:creationId xmlns:a16="http://schemas.microsoft.com/office/drawing/2014/main" id="{3A652BD0-DF68-7D2F-0341-FEB7A84B9E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027456" y="1841731"/>
            <a:ext cx="4405600" cy="4620359"/>
          </a:xfrm>
          <a:prstGeom prst="rect">
            <a:avLst/>
          </a:prstGeom>
        </p:spPr>
      </p:pic>
      <p:sp>
        <p:nvSpPr>
          <p:cNvPr id="16" name="Owal 15">
            <a:extLst>
              <a:ext uri="{FF2B5EF4-FFF2-40B4-BE49-F238E27FC236}">
                <a16:creationId xmlns:a16="http://schemas.microsoft.com/office/drawing/2014/main" id="{7B721EC9-2FCB-D3B2-CB6D-C7C1DDAAC9DA}"/>
              </a:ext>
            </a:extLst>
          </p:cNvPr>
          <p:cNvSpPr/>
          <p:nvPr/>
        </p:nvSpPr>
        <p:spPr>
          <a:xfrm>
            <a:off x="4813724" y="2188376"/>
            <a:ext cx="945572" cy="914400"/>
          </a:xfrm>
          <a:prstGeom prst="ellipse">
            <a:avLst/>
          </a:prstGeom>
          <a:solidFill>
            <a:srgbClr val="FBA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A</a:t>
            </a:r>
          </a:p>
        </p:txBody>
      </p:sp>
      <p:sp>
        <p:nvSpPr>
          <p:cNvPr id="17" name="Owal 16">
            <a:extLst>
              <a:ext uri="{FF2B5EF4-FFF2-40B4-BE49-F238E27FC236}">
                <a16:creationId xmlns:a16="http://schemas.microsoft.com/office/drawing/2014/main" id="{2A3D4497-3AEB-7299-6CDA-786B2F73DFA0}"/>
              </a:ext>
            </a:extLst>
          </p:cNvPr>
          <p:cNvSpPr/>
          <p:nvPr/>
        </p:nvSpPr>
        <p:spPr>
          <a:xfrm>
            <a:off x="6965541" y="1621869"/>
            <a:ext cx="945572" cy="914400"/>
          </a:xfrm>
          <a:prstGeom prst="ellipse">
            <a:avLst/>
          </a:prstGeom>
          <a:solidFill>
            <a:srgbClr val="FBA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B</a:t>
            </a:r>
          </a:p>
        </p:txBody>
      </p:sp>
    </p:spTree>
    <p:extLst>
      <p:ext uri="{BB962C8B-B14F-4D97-AF65-F5344CB8AC3E}">
        <p14:creationId xmlns:p14="http://schemas.microsoft.com/office/powerpoint/2010/main" val="3311726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a 14">
            <a:extLst>
              <a:ext uri="{FF2B5EF4-FFF2-40B4-BE49-F238E27FC236}">
                <a16:creationId xmlns:a16="http://schemas.microsoft.com/office/drawing/2014/main" id="{3CE0E870-43A6-4528-963C-A628C5AA62B7}"/>
              </a:ext>
            </a:extLst>
          </p:cNvPr>
          <p:cNvGraphicFramePr>
            <a:graphicFrameLocks noGrp="1"/>
          </p:cNvGraphicFramePr>
          <p:nvPr>
            <p:extLst>
              <p:ext uri="{D42A27DB-BD31-4B8C-83A1-F6EECF244321}">
                <p14:modId xmlns:p14="http://schemas.microsoft.com/office/powerpoint/2010/main" val="4183837417"/>
              </p:ext>
            </p:extLst>
          </p:nvPr>
        </p:nvGraphicFramePr>
        <p:xfrm>
          <a:off x="873297" y="2689199"/>
          <a:ext cx="5557307" cy="822960"/>
        </p:xfrm>
        <a:graphic>
          <a:graphicData uri="http://schemas.openxmlformats.org/drawingml/2006/table">
            <a:tbl>
              <a:tblPr firstRow="1" bandRow="1"/>
              <a:tblGrid>
                <a:gridCol w="1714039">
                  <a:extLst>
                    <a:ext uri="{9D8B030D-6E8A-4147-A177-3AD203B41FA5}">
                      <a16:colId xmlns:a16="http://schemas.microsoft.com/office/drawing/2014/main" val="20000"/>
                    </a:ext>
                  </a:extLst>
                </a:gridCol>
                <a:gridCol w="2189782">
                  <a:extLst>
                    <a:ext uri="{9D8B030D-6E8A-4147-A177-3AD203B41FA5}">
                      <a16:colId xmlns:a16="http://schemas.microsoft.com/office/drawing/2014/main" val="20001"/>
                    </a:ext>
                  </a:extLst>
                </a:gridCol>
                <a:gridCol w="1653486">
                  <a:extLst>
                    <a:ext uri="{9D8B030D-6E8A-4147-A177-3AD203B41FA5}">
                      <a16:colId xmlns:a16="http://schemas.microsoft.com/office/drawing/2014/main" val="2350809408"/>
                    </a:ext>
                  </a:extLst>
                </a:gridCol>
              </a:tblGrid>
              <a:tr h="211292">
                <a:tc>
                  <a:txBody>
                    <a:bodyPr/>
                    <a:lstStyle/>
                    <a:p>
                      <a:pPr marL="0" algn="ctr" defTabSz="914377" rtl="0" eaLnBrk="1" fontAlgn="ctr" latinLnBrk="0" hangingPunct="1"/>
                      <a:r>
                        <a:rPr lang="pl-PL" sz="1200" b="1" kern="1200" dirty="0">
                          <a:solidFill>
                            <a:schemeClr val="tx1"/>
                          </a:solidFill>
                          <a:latin typeface="+mn-lt"/>
                          <a:ea typeface="+mn-ea"/>
                          <a:cs typeface="+mn-cs"/>
                        </a:rPr>
                        <a:t>2,8</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pl-PL" sz="1200" b="1" kern="1200" dirty="0">
                          <a:solidFill>
                            <a:schemeClr val="tx1"/>
                          </a:solidFill>
                          <a:latin typeface="+mn-lt"/>
                          <a:ea typeface="+mn-ea"/>
                          <a:cs typeface="+mn-cs"/>
                        </a:rPr>
                        <a:t>3,0</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l"/>
                      <a:endParaRPr lang="pl-PL" sz="1200"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1292">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26%</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33%</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endParaRPr lang="pl-PL" sz="1200" b="1" dirty="0">
                        <a:solidFill>
                          <a:schemeClr val="accent1">
                            <a:lumMod val="75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1260">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36%</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28%</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endParaRPr lang="pl-PL" sz="1200" b="1" dirty="0">
                        <a:solidFill>
                          <a:schemeClr val="accent6">
                            <a:lumMod val="5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Symbol zastępczy numeru slajdu 3">
            <a:extLst>
              <a:ext uri="{FF2B5EF4-FFF2-40B4-BE49-F238E27FC236}">
                <a16:creationId xmlns:a16="http://schemas.microsoft.com/office/drawing/2014/main" id="{3F3B917A-4714-42EF-8CFD-BA474156E60B}"/>
              </a:ext>
            </a:extLst>
          </p:cNvPr>
          <p:cNvSpPr>
            <a:spLocks noGrp="1"/>
          </p:cNvSpPr>
          <p:nvPr>
            <p:ph type="sldNum" sz="quarter" idx="12"/>
          </p:nvPr>
        </p:nvSpPr>
        <p:spPr/>
        <p:txBody>
          <a:bodyPr/>
          <a:lstStyle/>
          <a:p>
            <a:fld id="{45999E98-9AA7-41D8-B304-4D2BDA62FCDE}" type="slidenum">
              <a:rPr lang="pl-PL" smtClean="0"/>
              <a:pPr/>
              <a:t>24</a:t>
            </a:fld>
            <a:endParaRPr lang="pl-PL" dirty="0"/>
          </a:p>
        </p:txBody>
      </p:sp>
      <p:sp>
        <p:nvSpPr>
          <p:cNvPr id="20" name="Tytuł 1">
            <a:extLst>
              <a:ext uri="{FF2B5EF4-FFF2-40B4-BE49-F238E27FC236}">
                <a16:creationId xmlns:a16="http://schemas.microsoft.com/office/drawing/2014/main" id="{61B6928A-C112-4BAF-B0A7-14F6AFBE6B13}"/>
              </a:ext>
            </a:extLst>
          </p:cNvPr>
          <p:cNvSpPr>
            <a:spLocks noGrp="1"/>
          </p:cNvSpPr>
          <p:nvPr>
            <p:ph type="title"/>
          </p:nvPr>
        </p:nvSpPr>
        <p:spPr>
          <a:xfrm>
            <a:off x="838200" y="178229"/>
            <a:ext cx="9241800" cy="1325563"/>
          </a:xfrm>
        </p:spPr>
        <p:txBody>
          <a:bodyPr>
            <a:noAutofit/>
          </a:bodyPr>
          <a:lstStyle/>
          <a:p>
            <a:r>
              <a:rPr lang="pl-PL" sz="2400" dirty="0">
                <a:latin typeface="+mn-lt"/>
              </a:rPr>
              <a:t>Infografika dotycząca kredytu wydała się Polakom bardziej wiarygodna </a:t>
            </a:r>
            <a:br>
              <a:rPr lang="pl-PL" sz="2400" dirty="0">
                <a:latin typeface="+mn-lt"/>
              </a:rPr>
            </a:br>
            <a:r>
              <a:rPr lang="pl-PL" sz="2400" dirty="0">
                <a:latin typeface="+mn-lt"/>
              </a:rPr>
              <a:t>i równie zrozumiała, jak tekst.</a:t>
            </a:r>
            <a:endParaRPr lang="pl-PL" sz="2400" b="1" dirty="0">
              <a:latin typeface="+mn-lt"/>
            </a:endParaRPr>
          </a:p>
        </p:txBody>
      </p:sp>
      <p:graphicFrame>
        <p:nvGraphicFramePr>
          <p:cNvPr id="13" name="Symbol zastępczy obrazu 4">
            <a:extLst>
              <a:ext uri="{FF2B5EF4-FFF2-40B4-BE49-F238E27FC236}">
                <a16:creationId xmlns:a16="http://schemas.microsoft.com/office/drawing/2014/main" id="{FDF9CCFB-20FD-40C6-B142-02D3BA630B9A}"/>
              </a:ext>
            </a:extLst>
          </p:cNvPr>
          <p:cNvGraphicFramePr>
            <a:graphicFrameLocks noGrp="1"/>
          </p:cNvGraphicFramePr>
          <p:nvPr>
            <p:extLst>
              <p:ext uri="{D42A27DB-BD31-4B8C-83A1-F6EECF244321}">
                <p14:modId xmlns:p14="http://schemas.microsoft.com/office/powerpoint/2010/main" val="726175571"/>
              </p:ext>
            </p:extLst>
          </p:nvPr>
        </p:nvGraphicFramePr>
        <p:xfrm>
          <a:off x="4870424" y="3580929"/>
          <a:ext cx="5729126" cy="1959566"/>
        </p:xfrm>
        <a:graphic>
          <a:graphicData uri="http://schemas.openxmlformats.org/drawingml/2006/chart">
            <c:chart xmlns:c="http://schemas.openxmlformats.org/drawingml/2006/chart" xmlns:r="http://schemas.openxmlformats.org/officeDocument/2006/relationships" r:id="rId2"/>
          </a:graphicData>
        </a:graphic>
      </p:graphicFrame>
      <p:sp>
        <p:nvSpPr>
          <p:cNvPr id="2" name="Prostokąt 1">
            <a:extLst>
              <a:ext uri="{FF2B5EF4-FFF2-40B4-BE49-F238E27FC236}">
                <a16:creationId xmlns:a16="http://schemas.microsoft.com/office/drawing/2014/main" id="{FFD1D675-F022-4EA7-905A-31F6DE08F8C1}"/>
              </a:ext>
            </a:extLst>
          </p:cNvPr>
          <p:cNvSpPr/>
          <p:nvPr/>
        </p:nvSpPr>
        <p:spPr>
          <a:xfrm>
            <a:off x="842486" y="1478905"/>
            <a:ext cx="9371398" cy="430887"/>
          </a:xfrm>
          <a:prstGeom prst="rect">
            <a:avLst/>
          </a:prstGeom>
        </p:spPr>
        <p:txBody>
          <a:bodyPr wrap="square">
            <a:spAutoFit/>
          </a:bodyPr>
          <a:lstStyle/>
          <a:p>
            <a:pPr>
              <a:defRPr/>
            </a:pPr>
            <a:r>
              <a:rPr lang="pl-PL" sz="1100" b="1" dirty="0">
                <a:solidFill>
                  <a:schemeClr val="bg1">
                    <a:lumMod val="50000"/>
                  </a:schemeClr>
                </a:solidFill>
                <a:latin typeface="Calibri "/>
              </a:rPr>
              <a:t>OS8. Przyjrzyj się uważnie poniższej informacji i odpowiedz na pytania.</a:t>
            </a:r>
            <a:br>
              <a:rPr lang="pl-PL" sz="1100" b="1" dirty="0">
                <a:solidFill>
                  <a:schemeClr val="bg1">
                    <a:lumMod val="50000"/>
                  </a:schemeClr>
                </a:solidFill>
                <a:latin typeface="Calibri "/>
              </a:rPr>
            </a:br>
            <a:endParaRPr lang="pl-PL" sz="1100" b="1" dirty="0">
              <a:solidFill>
                <a:schemeClr val="bg1">
                  <a:lumMod val="50000"/>
                </a:schemeClr>
              </a:solidFill>
              <a:latin typeface="Calibri "/>
            </a:endParaRPr>
          </a:p>
        </p:txBody>
      </p:sp>
      <p:sp>
        <p:nvSpPr>
          <p:cNvPr id="3" name="pole tekstowe 2">
            <a:extLst>
              <a:ext uri="{FF2B5EF4-FFF2-40B4-BE49-F238E27FC236}">
                <a16:creationId xmlns:a16="http://schemas.microsoft.com/office/drawing/2014/main" id="{6A33312C-FE95-DEB3-6140-FAABA6DE71D7}"/>
              </a:ext>
            </a:extLst>
          </p:cNvPr>
          <p:cNvSpPr txBox="1"/>
          <p:nvPr/>
        </p:nvSpPr>
        <p:spPr>
          <a:xfrm>
            <a:off x="5576675" y="5550200"/>
            <a:ext cx="2809303" cy="292388"/>
          </a:xfrm>
          <a:prstGeom prst="rect">
            <a:avLst/>
          </a:prstGeom>
          <a:solidFill>
            <a:schemeClr val="bg1"/>
          </a:solidFill>
        </p:spPr>
        <p:txBody>
          <a:bodyPr wrap="square" rtlCol="0">
            <a:spAutoFit/>
          </a:bodyPr>
          <a:lstStyle/>
          <a:p>
            <a:pPr algn="ctr"/>
            <a:r>
              <a:rPr lang="pl-PL" sz="1300" b="1" dirty="0"/>
              <a:t>ZROZUMIAŁOŚĆ</a:t>
            </a:r>
            <a:endParaRPr lang="pl-PL" sz="1300" dirty="0"/>
          </a:p>
        </p:txBody>
      </p:sp>
      <p:graphicFrame>
        <p:nvGraphicFramePr>
          <p:cNvPr id="5" name="Symbol zastępczy obrazu 4">
            <a:extLst>
              <a:ext uri="{FF2B5EF4-FFF2-40B4-BE49-F238E27FC236}">
                <a16:creationId xmlns:a16="http://schemas.microsoft.com/office/drawing/2014/main" id="{C4208196-BFC9-7C94-82B0-0C2EF38411BC}"/>
              </a:ext>
            </a:extLst>
          </p:cNvPr>
          <p:cNvGraphicFramePr>
            <a:graphicFrameLocks noGrp="1"/>
          </p:cNvGraphicFramePr>
          <p:nvPr>
            <p:extLst>
              <p:ext uri="{D42A27DB-BD31-4B8C-83A1-F6EECF244321}">
                <p14:modId xmlns:p14="http://schemas.microsoft.com/office/powerpoint/2010/main" val="2558072156"/>
              </p:ext>
            </p:extLst>
          </p:nvPr>
        </p:nvGraphicFramePr>
        <p:xfrm>
          <a:off x="634837" y="3581615"/>
          <a:ext cx="5729126" cy="1959566"/>
        </p:xfrm>
        <a:graphic>
          <a:graphicData uri="http://schemas.openxmlformats.org/drawingml/2006/chart">
            <c:chart xmlns:c="http://schemas.openxmlformats.org/drawingml/2006/chart" xmlns:r="http://schemas.openxmlformats.org/officeDocument/2006/relationships" r:id="rId3"/>
          </a:graphicData>
        </a:graphic>
      </p:graphicFrame>
      <p:sp>
        <p:nvSpPr>
          <p:cNvPr id="6" name="pole tekstowe 5">
            <a:extLst>
              <a:ext uri="{FF2B5EF4-FFF2-40B4-BE49-F238E27FC236}">
                <a16:creationId xmlns:a16="http://schemas.microsoft.com/office/drawing/2014/main" id="{CD4288EB-B14A-7086-F99E-F998BF9F212D}"/>
              </a:ext>
            </a:extLst>
          </p:cNvPr>
          <p:cNvSpPr txBox="1"/>
          <p:nvPr/>
        </p:nvSpPr>
        <p:spPr>
          <a:xfrm>
            <a:off x="1309914" y="5560591"/>
            <a:ext cx="2809303" cy="292388"/>
          </a:xfrm>
          <a:prstGeom prst="rect">
            <a:avLst/>
          </a:prstGeom>
          <a:solidFill>
            <a:schemeClr val="bg1"/>
          </a:solidFill>
        </p:spPr>
        <p:txBody>
          <a:bodyPr wrap="square" rtlCol="0">
            <a:spAutoFit/>
          </a:bodyPr>
          <a:lstStyle/>
          <a:p>
            <a:pPr algn="ctr"/>
            <a:r>
              <a:rPr lang="pl-PL" sz="1300" b="1" dirty="0"/>
              <a:t>WIARYGODNOŚĆ</a:t>
            </a:r>
            <a:endParaRPr lang="pl-PL" sz="1300" dirty="0"/>
          </a:p>
        </p:txBody>
      </p:sp>
      <p:graphicFrame>
        <p:nvGraphicFramePr>
          <p:cNvPr id="7" name="Tabela 6">
            <a:extLst>
              <a:ext uri="{FF2B5EF4-FFF2-40B4-BE49-F238E27FC236}">
                <a16:creationId xmlns:a16="http://schemas.microsoft.com/office/drawing/2014/main" id="{ECD84449-835A-62F5-368D-CB2B41EFA836}"/>
              </a:ext>
            </a:extLst>
          </p:cNvPr>
          <p:cNvGraphicFramePr>
            <a:graphicFrameLocks noGrp="1"/>
          </p:cNvGraphicFramePr>
          <p:nvPr>
            <p:extLst>
              <p:ext uri="{D42A27DB-BD31-4B8C-83A1-F6EECF244321}">
                <p14:modId xmlns:p14="http://schemas.microsoft.com/office/powerpoint/2010/main" val="2221651001"/>
              </p:ext>
            </p:extLst>
          </p:nvPr>
        </p:nvGraphicFramePr>
        <p:xfrm>
          <a:off x="5118505" y="2678808"/>
          <a:ext cx="5557307" cy="822960"/>
        </p:xfrm>
        <a:graphic>
          <a:graphicData uri="http://schemas.openxmlformats.org/drawingml/2006/table">
            <a:tbl>
              <a:tblPr firstRow="1" bandRow="1"/>
              <a:tblGrid>
                <a:gridCol w="1626094">
                  <a:extLst>
                    <a:ext uri="{9D8B030D-6E8A-4147-A177-3AD203B41FA5}">
                      <a16:colId xmlns:a16="http://schemas.microsoft.com/office/drawing/2014/main" val="20000"/>
                    </a:ext>
                  </a:extLst>
                </a:gridCol>
                <a:gridCol w="2277727">
                  <a:extLst>
                    <a:ext uri="{9D8B030D-6E8A-4147-A177-3AD203B41FA5}">
                      <a16:colId xmlns:a16="http://schemas.microsoft.com/office/drawing/2014/main" val="20001"/>
                    </a:ext>
                  </a:extLst>
                </a:gridCol>
                <a:gridCol w="1653486">
                  <a:extLst>
                    <a:ext uri="{9D8B030D-6E8A-4147-A177-3AD203B41FA5}">
                      <a16:colId xmlns:a16="http://schemas.microsoft.com/office/drawing/2014/main" val="2350809408"/>
                    </a:ext>
                  </a:extLst>
                </a:gridCol>
              </a:tblGrid>
              <a:tr h="211292">
                <a:tc>
                  <a:txBody>
                    <a:bodyPr/>
                    <a:lstStyle/>
                    <a:p>
                      <a:pPr marL="0" algn="ctr" defTabSz="914377" rtl="0" eaLnBrk="1" fontAlgn="ctr" latinLnBrk="0" hangingPunct="1"/>
                      <a:r>
                        <a:rPr lang="pl-PL" sz="1200" b="1" kern="1200" dirty="0">
                          <a:solidFill>
                            <a:schemeClr val="tx1"/>
                          </a:solidFill>
                          <a:latin typeface="+mn-lt"/>
                          <a:ea typeface="+mn-ea"/>
                          <a:cs typeface="+mn-cs"/>
                        </a:rPr>
                        <a:t>3,1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pl-PL" sz="1200" b="1" kern="1200" dirty="0">
                          <a:solidFill>
                            <a:schemeClr val="tx1"/>
                          </a:solidFill>
                          <a:latin typeface="+mn-lt"/>
                          <a:ea typeface="+mn-ea"/>
                          <a:cs typeface="+mn-cs"/>
                        </a:rPr>
                        <a:t>3,1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l"/>
                      <a:r>
                        <a:rPr lang="pl-PL" sz="1200" b="1" dirty="0">
                          <a:solidFill>
                            <a:schemeClr val="tx1"/>
                          </a:solidFill>
                          <a:latin typeface="+mn-lt"/>
                        </a:rPr>
                        <a:t>Średnia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1292">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23%</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20%</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pl-PL" sz="1200" b="1" dirty="0">
                          <a:solidFill>
                            <a:schemeClr val="accent1">
                              <a:lumMod val="75000"/>
                            </a:schemeClr>
                          </a:solidFill>
                          <a:latin typeface="+mn-lt"/>
                        </a:rPr>
                        <a:t>Top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1292">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18%</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15%</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pl-PL" sz="1200" b="1" dirty="0" err="1">
                          <a:solidFill>
                            <a:schemeClr val="accent6">
                              <a:lumMod val="50000"/>
                            </a:schemeClr>
                          </a:solidFill>
                          <a:latin typeface="+mn-lt"/>
                        </a:rPr>
                        <a:t>Low</a:t>
                      </a:r>
                      <a:r>
                        <a:rPr lang="pl-PL" sz="1200" b="1" dirty="0">
                          <a:solidFill>
                            <a:schemeClr val="accent6">
                              <a:lumMod val="50000"/>
                            </a:schemeClr>
                          </a:solidFill>
                          <a:latin typeface="+mn-lt"/>
                        </a:rPr>
                        <a:t>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pole tekstowe 8">
            <a:extLst>
              <a:ext uri="{FF2B5EF4-FFF2-40B4-BE49-F238E27FC236}">
                <a16:creationId xmlns:a16="http://schemas.microsoft.com/office/drawing/2014/main" id="{108B1299-85E1-F4FA-7053-5950C0D95B18}"/>
              </a:ext>
            </a:extLst>
          </p:cNvPr>
          <p:cNvSpPr txBox="1"/>
          <p:nvPr/>
        </p:nvSpPr>
        <p:spPr>
          <a:xfrm>
            <a:off x="821327" y="6433728"/>
            <a:ext cx="5274673" cy="230832"/>
          </a:xfrm>
          <a:prstGeom prst="rect">
            <a:avLst/>
          </a:prstGeom>
          <a:noFill/>
        </p:spPr>
        <p:txBody>
          <a:bodyPr wrap="square" rtlCol="0">
            <a:spAutoFit/>
          </a:bodyPr>
          <a:lstStyle/>
          <a:p>
            <a:r>
              <a:rPr lang="pl-PL" sz="900" dirty="0">
                <a:solidFill>
                  <a:schemeClr val="tx1">
                    <a:lumMod val="75000"/>
                    <a:lumOff val="25000"/>
                  </a:schemeClr>
                </a:solidFill>
                <a:latin typeface="Calibri" pitchFamily="34" charset="0"/>
                <a:ea typeface="Ebrima" pitchFamily="2" charset="0"/>
                <a:cs typeface="Ebrima" pitchFamily="2" charset="0"/>
              </a:rPr>
              <a:t>Istotnie statystycznie lepiej ocenione; różnica istotna statystycznie na poziomie 95%.</a:t>
            </a:r>
          </a:p>
        </p:txBody>
      </p:sp>
      <p:sp>
        <p:nvSpPr>
          <p:cNvPr id="14" name="Trójkąt równoramienny 13">
            <a:extLst>
              <a:ext uri="{FF2B5EF4-FFF2-40B4-BE49-F238E27FC236}">
                <a16:creationId xmlns:a16="http://schemas.microsoft.com/office/drawing/2014/main" id="{79C5BD63-491F-AD56-D471-7A75507CD591}"/>
              </a:ext>
            </a:extLst>
          </p:cNvPr>
          <p:cNvSpPr/>
          <p:nvPr/>
        </p:nvSpPr>
        <p:spPr>
          <a:xfrm>
            <a:off x="735602" y="6482469"/>
            <a:ext cx="114300" cy="9525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Trójkąt równoramienny 15">
            <a:extLst>
              <a:ext uri="{FF2B5EF4-FFF2-40B4-BE49-F238E27FC236}">
                <a16:creationId xmlns:a16="http://schemas.microsoft.com/office/drawing/2014/main" id="{A45C6434-5D76-4D29-F55C-8B9E08E291BD}"/>
              </a:ext>
            </a:extLst>
          </p:cNvPr>
          <p:cNvSpPr/>
          <p:nvPr/>
        </p:nvSpPr>
        <p:spPr>
          <a:xfrm>
            <a:off x="3812177" y="2745189"/>
            <a:ext cx="114300" cy="9525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Owal 16">
            <a:extLst>
              <a:ext uri="{FF2B5EF4-FFF2-40B4-BE49-F238E27FC236}">
                <a16:creationId xmlns:a16="http://schemas.microsoft.com/office/drawing/2014/main" id="{02010956-B9A6-E9B1-AB25-84CB945308DC}"/>
              </a:ext>
            </a:extLst>
          </p:cNvPr>
          <p:cNvSpPr/>
          <p:nvPr/>
        </p:nvSpPr>
        <p:spPr>
          <a:xfrm>
            <a:off x="1495425" y="2179253"/>
            <a:ext cx="442924" cy="430887"/>
          </a:xfrm>
          <a:prstGeom prst="ellipse">
            <a:avLst/>
          </a:prstGeom>
          <a:solidFill>
            <a:srgbClr val="FBA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A</a:t>
            </a:r>
          </a:p>
        </p:txBody>
      </p:sp>
      <p:sp>
        <p:nvSpPr>
          <p:cNvPr id="18" name="Owal 17">
            <a:extLst>
              <a:ext uri="{FF2B5EF4-FFF2-40B4-BE49-F238E27FC236}">
                <a16:creationId xmlns:a16="http://schemas.microsoft.com/office/drawing/2014/main" id="{3DC8EBCD-B87C-C5CF-F908-907AA6E0CAE4}"/>
              </a:ext>
            </a:extLst>
          </p:cNvPr>
          <p:cNvSpPr/>
          <p:nvPr/>
        </p:nvSpPr>
        <p:spPr>
          <a:xfrm>
            <a:off x="3409950" y="2178186"/>
            <a:ext cx="442924" cy="430887"/>
          </a:xfrm>
          <a:prstGeom prst="ellipse">
            <a:avLst/>
          </a:prstGeom>
          <a:solidFill>
            <a:srgbClr val="FBA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B</a:t>
            </a:r>
          </a:p>
        </p:txBody>
      </p:sp>
      <p:sp>
        <p:nvSpPr>
          <p:cNvPr id="19" name="Owal 18">
            <a:extLst>
              <a:ext uri="{FF2B5EF4-FFF2-40B4-BE49-F238E27FC236}">
                <a16:creationId xmlns:a16="http://schemas.microsoft.com/office/drawing/2014/main" id="{816C569C-3B51-1D86-D65D-9F62F16B5B1D}"/>
              </a:ext>
            </a:extLst>
          </p:cNvPr>
          <p:cNvSpPr/>
          <p:nvPr/>
        </p:nvSpPr>
        <p:spPr>
          <a:xfrm>
            <a:off x="5734050" y="2179253"/>
            <a:ext cx="442924" cy="430887"/>
          </a:xfrm>
          <a:prstGeom prst="ellipse">
            <a:avLst/>
          </a:prstGeom>
          <a:solidFill>
            <a:srgbClr val="FBA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A</a:t>
            </a:r>
          </a:p>
        </p:txBody>
      </p:sp>
      <p:sp>
        <p:nvSpPr>
          <p:cNvPr id="21" name="Owal 20">
            <a:extLst>
              <a:ext uri="{FF2B5EF4-FFF2-40B4-BE49-F238E27FC236}">
                <a16:creationId xmlns:a16="http://schemas.microsoft.com/office/drawing/2014/main" id="{1CB39D1D-F898-97B7-4E1C-81525AEA0F6F}"/>
              </a:ext>
            </a:extLst>
          </p:cNvPr>
          <p:cNvSpPr/>
          <p:nvPr/>
        </p:nvSpPr>
        <p:spPr>
          <a:xfrm>
            <a:off x="7648575" y="2178186"/>
            <a:ext cx="442924" cy="430887"/>
          </a:xfrm>
          <a:prstGeom prst="ellipse">
            <a:avLst/>
          </a:prstGeom>
          <a:solidFill>
            <a:srgbClr val="FBA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B</a:t>
            </a:r>
          </a:p>
        </p:txBody>
      </p:sp>
    </p:spTree>
    <p:extLst>
      <p:ext uri="{BB962C8B-B14F-4D97-AF65-F5344CB8AC3E}">
        <p14:creationId xmlns:p14="http://schemas.microsoft.com/office/powerpoint/2010/main" val="1067459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a 14">
            <a:extLst>
              <a:ext uri="{FF2B5EF4-FFF2-40B4-BE49-F238E27FC236}">
                <a16:creationId xmlns:a16="http://schemas.microsoft.com/office/drawing/2014/main" id="{3CE0E870-43A6-4528-963C-A628C5AA62B7}"/>
              </a:ext>
            </a:extLst>
          </p:cNvPr>
          <p:cNvGraphicFramePr>
            <a:graphicFrameLocks noGrp="1"/>
          </p:cNvGraphicFramePr>
          <p:nvPr>
            <p:extLst>
              <p:ext uri="{D42A27DB-BD31-4B8C-83A1-F6EECF244321}">
                <p14:modId xmlns:p14="http://schemas.microsoft.com/office/powerpoint/2010/main" val="3176436398"/>
              </p:ext>
            </p:extLst>
          </p:nvPr>
        </p:nvGraphicFramePr>
        <p:xfrm>
          <a:off x="873297" y="2689199"/>
          <a:ext cx="5557307" cy="822960"/>
        </p:xfrm>
        <a:graphic>
          <a:graphicData uri="http://schemas.openxmlformats.org/drawingml/2006/table">
            <a:tbl>
              <a:tblPr firstRow="1" bandRow="1"/>
              <a:tblGrid>
                <a:gridCol w="1626094">
                  <a:extLst>
                    <a:ext uri="{9D8B030D-6E8A-4147-A177-3AD203B41FA5}">
                      <a16:colId xmlns:a16="http://schemas.microsoft.com/office/drawing/2014/main" val="20000"/>
                    </a:ext>
                  </a:extLst>
                </a:gridCol>
                <a:gridCol w="2277727">
                  <a:extLst>
                    <a:ext uri="{9D8B030D-6E8A-4147-A177-3AD203B41FA5}">
                      <a16:colId xmlns:a16="http://schemas.microsoft.com/office/drawing/2014/main" val="20001"/>
                    </a:ext>
                  </a:extLst>
                </a:gridCol>
                <a:gridCol w="1653486">
                  <a:extLst>
                    <a:ext uri="{9D8B030D-6E8A-4147-A177-3AD203B41FA5}">
                      <a16:colId xmlns:a16="http://schemas.microsoft.com/office/drawing/2014/main" val="2350809408"/>
                    </a:ext>
                  </a:extLst>
                </a:gridCol>
              </a:tblGrid>
              <a:tr h="211292">
                <a:tc>
                  <a:txBody>
                    <a:bodyPr/>
                    <a:lstStyle/>
                    <a:p>
                      <a:pPr marL="0" algn="ctr" defTabSz="914377" rtl="0" eaLnBrk="1" fontAlgn="ctr" latinLnBrk="0" hangingPunct="1"/>
                      <a:r>
                        <a:rPr lang="pl-PL" sz="1200" b="1" kern="1200" dirty="0">
                          <a:solidFill>
                            <a:schemeClr val="tx1"/>
                          </a:solidFill>
                          <a:latin typeface="+mn-lt"/>
                          <a:ea typeface="+mn-ea"/>
                          <a:cs typeface="+mn-cs"/>
                        </a:rPr>
                        <a:t>2,6</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pl-PL" sz="1200" b="1" kern="1200" dirty="0">
                          <a:solidFill>
                            <a:schemeClr val="tx1"/>
                          </a:solidFill>
                          <a:latin typeface="+mn-lt"/>
                          <a:ea typeface="+mn-ea"/>
                          <a:cs typeface="+mn-cs"/>
                        </a:rPr>
                        <a:t>2,7</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l"/>
                      <a:endParaRPr lang="pl-PL" sz="1200"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1292">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21%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24%</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endParaRPr lang="pl-PL" sz="1200" b="1" dirty="0">
                        <a:solidFill>
                          <a:schemeClr val="accent1">
                            <a:lumMod val="75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1292">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43%</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41%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endParaRPr lang="pl-PL" sz="1200" b="1" dirty="0">
                        <a:solidFill>
                          <a:schemeClr val="accent6">
                            <a:lumMod val="5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Symbol zastępczy numeru slajdu 3">
            <a:extLst>
              <a:ext uri="{FF2B5EF4-FFF2-40B4-BE49-F238E27FC236}">
                <a16:creationId xmlns:a16="http://schemas.microsoft.com/office/drawing/2014/main" id="{3F3B917A-4714-42EF-8CFD-BA474156E60B}"/>
              </a:ext>
            </a:extLst>
          </p:cNvPr>
          <p:cNvSpPr>
            <a:spLocks noGrp="1"/>
          </p:cNvSpPr>
          <p:nvPr>
            <p:ph type="sldNum" sz="quarter" idx="12"/>
          </p:nvPr>
        </p:nvSpPr>
        <p:spPr/>
        <p:txBody>
          <a:bodyPr/>
          <a:lstStyle/>
          <a:p>
            <a:fld id="{45999E98-9AA7-41D8-B304-4D2BDA62FCDE}" type="slidenum">
              <a:rPr lang="pl-PL" smtClean="0"/>
              <a:pPr/>
              <a:t>25</a:t>
            </a:fld>
            <a:endParaRPr lang="pl-PL" dirty="0"/>
          </a:p>
        </p:txBody>
      </p:sp>
      <p:graphicFrame>
        <p:nvGraphicFramePr>
          <p:cNvPr id="13" name="Symbol zastępczy obrazu 4">
            <a:extLst>
              <a:ext uri="{FF2B5EF4-FFF2-40B4-BE49-F238E27FC236}">
                <a16:creationId xmlns:a16="http://schemas.microsoft.com/office/drawing/2014/main" id="{FDF9CCFB-20FD-40C6-B142-02D3BA630B9A}"/>
              </a:ext>
            </a:extLst>
          </p:cNvPr>
          <p:cNvGraphicFramePr>
            <a:graphicFrameLocks noGrp="1"/>
          </p:cNvGraphicFramePr>
          <p:nvPr>
            <p:extLst>
              <p:ext uri="{D42A27DB-BD31-4B8C-83A1-F6EECF244321}">
                <p14:modId xmlns:p14="http://schemas.microsoft.com/office/powerpoint/2010/main" val="1761948832"/>
              </p:ext>
            </p:extLst>
          </p:nvPr>
        </p:nvGraphicFramePr>
        <p:xfrm>
          <a:off x="4870424" y="3580929"/>
          <a:ext cx="5729126" cy="1959566"/>
        </p:xfrm>
        <a:graphic>
          <a:graphicData uri="http://schemas.openxmlformats.org/drawingml/2006/chart">
            <c:chart xmlns:c="http://schemas.openxmlformats.org/drawingml/2006/chart" xmlns:r="http://schemas.openxmlformats.org/officeDocument/2006/relationships" r:id="rId2"/>
          </a:graphicData>
        </a:graphic>
      </p:graphicFrame>
      <p:sp>
        <p:nvSpPr>
          <p:cNvPr id="2" name="Prostokąt 1">
            <a:extLst>
              <a:ext uri="{FF2B5EF4-FFF2-40B4-BE49-F238E27FC236}">
                <a16:creationId xmlns:a16="http://schemas.microsoft.com/office/drawing/2014/main" id="{FFD1D675-F022-4EA7-905A-31F6DE08F8C1}"/>
              </a:ext>
            </a:extLst>
          </p:cNvPr>
          <p:cNvSpPr/>
          <p:nvPr/>
        </p:nvSpPr>
        <p:spPr>
          <a:xfrm>
            <a:off x="842486" y="1478905"/>
            <a:ext cx="9371398" cy="430887"/>
          </a:xfrm>
          <a:prstGeom prst="rect">
            <a:avLst/>
          </a:prstGeom>
        </p:spPr>
        <p:txBody>
          <a:bodyPr wrap="square">
            <a:spAutoFit/>
          </a:bodyPr>
          <a:lstStyle/>
          <a:p>
            <a:pPr>
              <a:defRPr/>
            </a:pPr>
            <a:r>
              <a:rPr lang="pl-PL" sz="1100" b="1" dirty="0">
                <a:solidFill>
                  <a:schemeClr val="bg1">
                    <a:lumMod val="50000"/>
                  </a:schemeClr>
                </a:solidFill>
                <a:latin typeface="Calibri "/>
              </a:rPr>
              <a:t>OS8. Przyjrzyj się uważnie poniższej informacji i odpowiedz na pytania.</a:t>
            </a:r>
            <a:br>
              <a:rPr lang="pl-PL" sz="1100" b="1" dirty="0">
                <a:solidFill>
                  <a:schemeClr val="bg1">
                    <a:lumMod val="50000"/>
                  </a:schemeClr>
                </a:solidFill>
                <a:latin typeface="Calibri "/>
              </a:rPr>
            </a:br>
            <a:endParaRPr lang="pl-PL" sz="1100" b="1" dirty="0">
              <a:solidFill>
                <a:schemeClr val="bg1">
                  <a:lumMod val="50000"/>
                </a:schemeClr>
              </a:solidFill>
              <a:latin typeface="Calibri "/>
            </a:endParaRPr>
          </a:p>
        </p:txBody>
      </p:sp>
      <p:sp>
        <p:nvSpPr>
          <p:cNvPr id="3" name="pole tekstowe 2">
            <a:extLst>
              <a:ext uri="{FF2B5EF4-FFF2-40B4-BE49-F238E27FC236}">
                <a16:creationId xmlns:a16="http://schemas.microsoft.com/office/drawing/2014/main" id="{6A33312C-FE95-DEB3-6140-FAABA6DE71D7}"/>
              </a:ext>
            </a:extLst>
          </p:cNvPr>
          <p:cNvSpPr txBox="1"/>
          <p:nvPr/>
        </p:nvSpPr>
        <p:spPr>
          <a:xfrm>
            <a:off x="5576675" y="5550200"/>
            <a:ext cx="2809303" cy="292388"/>
          </a:xfrm>
          <a:prstGeom prst="rect">
            <a:avLst/>
          </a:prstGeom>
          <a:solidFill>
            <a:schemeClr val="bg1"/>
          </a:solidFill>
        </p:spPr>
        <p:txBody>
          <a:bodyPr wrap="square" rtlCol="0">
            <a:spAutoFit/>
          </a:bodyPr>
          <a:lstStyle/>
          <a:p>
            <a:pPr algn="ctr"/>
            <a:r>
              <a:rPr lang="pl-PL" sz="1300" b="1" dirty="0"/>
              <a:t>WZBUDZA ZAUFANIE</a:t>
            </a:r>
            <a:endParaRPr lang="pl-PL" sz="1300" dirty="0"/>
          </a:p>
        </p:txBody>
      </p:sp>
      <p:graphicFrame>
        <p:nvGraphicFramePr>
          <p:cNvPr id="5" name="Symbol zastępczy obrazu 4">
            <a:extLst>
              <a:ext uri="{FF2B5EF4-FFF2-40B4-BE49-F238E27FC236}">
                <a16:creationId xmlns:a16="http://schemas.microsoft.com/office/drawing/2014/main" id="{C4208196-BFC9-7C94-82B0-0C2EF38411BC}"/>
              </a:ext>
            </a:extLst>
          </p:cNvPr>
          <p:cNvGraphicFramePr>
            <a:graphicFrameLocks noGrp="1"/>
          </p:cNvGraphicFramePr>
          <p:nvPr>
            <p:extLst>
              <p:ext uri="{D42A27DB-BD31-4B8C-83A1-F6EECF244321}">
                <p14:modId xmlns:p14="http://schemas.microsoft.com/office/powerpoint/2010/main" val="489795436"/>
              </p:ext>
            </p:extLst>
          </p:nvPr>
        </p:nvGraphicFramePr>
        <p:xfrm>
          <a:off x="634837" y="3581615"/>
          <a:ext cx="5729126" cy="1959566"/>
        </p:xfrm>
        <a:graphic>
          <a:graphicData uri="http://schemas.openxmlformats.org/drawingml/2006/chart">
            <c:chart xmlns:c="http://schemas.openxmlformats.org/drawingml/2006/chart" xmlns:r="http://schemas.openxmlformats.org/officeDocument/2006/relationships" r:id="rId3"/>
          </a:graphicData>
        </a:graphic>
      </p:graphicFrame>
      <p:sp>
        <p:nvSpPr>
          <p:cNvPr id="6" name="pole tekstowe 5">
            <a:extLst>
              <a:ext uri="{FF2B5EF4-FFF2-40B4-BE49-F238E27FC236}">
                <a16:creationId xmlns:a16="http://schemas.microsoft.com/office/drawing/2014/main" id="{CD4288EB-B14A-7086-F99E-F998BF9F212D}"/>
              </a:ext>
            </a:extLst>
          </p:cNvPr>
          <p:cNvSpPr txBox="1"/>
          <p:nvPr/>
        </p:nvSpPr>
        <p:spPr>
          <a:xfrm>
            <a:off x="1309914" y="5560591"/>
            <a:ext cx="2809303" cy="292388"/>
          </a:xfrm>
          <a:prstGeom prst="rect">
            <a:avLst/>
          </a:prstGeom>
          <a:solidFill>
            <a:schemeClr val="bg1"/>
          </a:solidFill>
        </p:spPr>
        <p:txBody>
          <a:bodyPr wrap="square" rtlCol="0">
            <a:spAutoFit/>
          </a:bodyPr>
          <a:lstStyle/>
          <a:p>
            <a:pPr algn="ctr"/>
            <a:r>
              <a:rPr lang="pl-PL" sz="1300" b="1" dirty="0"/>
              <a:t>ZACHĘCA DO SKORZYSTANIA</a:t>
            </a:r>
            <a:endParaRPr lang="pl-PL" sz="1300" dirty="0"/>
          </a:p>
        </p:txBody>
      </p:sp>
      <p:graphicFrame>
        <p:nvGraphicFramePr>
          <p:cNvPr id="7" name="Tabela 6">
            <a:extLst>
              <a:ext uri="{FF2B5EF4-FFF2-40B4-BE49-F238E27FC236}">
                <a16:creationId xmlns:a16="http://schemas.microsoft.com/office/drawing/2014/main" id="{ECD84449-835A-62F5-368D-CB2B41EFA836}"/>
              </a:ext>
            </a:extLst>
          </p:cNvPr>
          <p:cNvGraphicFramePr>
            <a:graphicFrameLocks noGrp="1"/>
          </p:cNvGraphicFramePr>
          <p:nvPr>
            <p:extLst>
              <p:ext uri="{D42A27DB-BD31-4B8C-83A1-F6EECF244321}">
                <p14:modId xmlns:p14="http://schemas.microsoft.com/office/powerpoint/2010/main" val="1277369980"/>
              </p:ext>
            </p:extLst>
          </p:nvPr>
        </p:nvGraphicFramePr>
        <p:xfrm>
          <a:off x="5118505" y="2678808"/>
          <a:ext cx="5557307" cy="822960"/>
        </p:xfrm>
        <a:graphic>
          <a:graphicData uri="http://schemas.openxmlformats.org/drawingml/2006/table">
            <a:tbl>
              <a:tblPr firstRow="1" bandRow="1"/>
              <a:tblGrid>
                <a:gridCol w="1626094">
                  <a:extLst>
                    <a:ext uri="{9D8B030D-6E8A-4147-A177-3AD203B41FA5}">
                      <a16:colId xmlns:a16="http://schemas.microsoft.com/office/drawing/2014/main" val="20000"/>
                    </a:ext>
                  </a:extLst>
                </a:gridCol>
                <a:gridCol w="2277727">
                  <a:extLst>
                    <a:ext uri="{9D8B030D-6E8A-4147-A177-3AD203B41FA5}">
                      <a16:colId xmlns:a16="http://schemas.microsoft.com/office/drawing/2014/main" val="20001"/>
                    </a:ext>
                  </a:extLst>
                </a:gridCol>
                <a:gridCol w="1653486">
                  <a:extLst>
                    <a:ext uri="{9D8B030D-6E8A-4147-A177-3AD203B41FA5}">
                      <a16:colId xmlns:a16="http://schemas.microsoft.com/office/drawing/2014/main" val="2350809408"/>
                    </a:ext>
                  </a:extLst>
                </a:gridCol>
              </a:tblGrid>
              <a:tr h="211292">
                <a:tc>
                  <a:txBody>
                    <a:bodyPr/>
                    <a:lstStyle/>
                    <a:p>
                      <a:pPr marL="0" algn="ctr" defTabSz="914377" rtl="0" eaLnBrk="1" fontAlgn="ctr" latinLnBrk="0" hangingPunct="1"/>
                      <a:r>
                        <a:rPr lang="pl-PL" sz="1200" b="1" kern="1200" dirty="0">
                          <a:solidFill>
                            <a:schemeClr val="tx1"/>
                          </a:solidFill>
                          <a:latin typeface="+mn-lt"/>
                          <a:ea typeface="+mn-ea"/>
                          <a:cs typeface="+mn-cs"/>
                        </a:rPr>
                        <a:t>2,5</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pl-PL" sz="1200" b="1" kern="1200" dirty="0">
                          <a:solidFill>
                            <a:schemeClr val="tx1"/>
                          </a:solidFill>
                          <a:latin typeface="+mn-lt"/>
                          <a:ea typeface="+mn-ea"/>
                          <a:cs typeface="+mn-cs"/>
                        </a:rPr>
                        <a:t>2,7</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l"/>
                      <a:r>
                        <a:rPr lang="pl-PL" sz="1200" b="1" dirty="0">
                          <a:solidFill>
                            <a:schemeClr val="tx1"/>
                          </a:solidFill>
                          <a:latin typeface="+mn-lt"/>
                        </a:rPr>
                        <a:t>Średnia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1292">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15%</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23%</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pl-PL" sz="1200" b="1" dirty="0">
                          <a:solidFill>
                            <a:schemeClr val="accent1">
                              <a:lumMod val="75000"/>
                            </a:schemeClr>
                          </a:solidFill>
                          <a:latin typeface="+mn-lt"/>
                        </a:rPr>
                        <a:t>Top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1292">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49%</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42%</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pl-PL" sz="1200" b="1" dirty="0" err="1">
                          <a:solidFill>
                            <a:schemeClr val="accent6">
                              <a:lumMod val="50000"/>
                            </a:schemeClr>
                          </a:solidFill>
                          <a:latin typeface="+mn-lt"/>
                        </a:rPr>
                        <a:t>Low</a:t>
                      </a:r>
                      <a:r>
                        <a:rPr lang="pl-PL" sz="1200" b="1" dirty="0">
                          <a:solidFill>
                            <a:schemeClr val="accent6">
                              <a:lumMod val="50000"/>
                            </a:schemeClr>
                          </a:solidFill>
                          <a:latin typeface="+mn-lt"/>
                        </a:rPr>
                        <a:t>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pole tekstowe 8">
            <a:extLst>
              <a:ext uri="{FF2B5EF4-FFF2-40B4-BE49-F238E27FC236}">
                <a16:creationId xmlns:a16="http://schemas.microsoft.com/office/drawing/2014/main" id="{4FC9E002-2EDA-AD39-8E2F-1537935B46DF}"/>
              </a:ext>
            </a:extLst>
          </p:cNvPr>
          <p:cNvSpPr txBox="1"/>
          <p:nvPr/>
        </p:nvSpPr>
        <p:spPr>
          <a:xfrm>
            <a:off x="821327" y="6433728"/>
            <a:ext cx="5274673" cy="230832"/>
          </a:xfrm>
          <a:prstGeom prst="rect">
            <a:avLst/>
          </a:prstGeom>
          <a:noFill/>
        </p:spPr>
        <p:txBody>
          <a:bodyPr wrap="square" rtlCol="0">
            <a:spAutoFit/>
          </a:bodyPr>
          <a:lstStyle/>
          <a:p>
            <a:r>
              <a:rPr lang="pl-PL" sz="900" dirty="0">
                <a:solidFill>
                  <a:schemeClr val="tx1">
                    <a:lumMod val="75000"/>
                    <a:lumOff val="25000"/>
                  </a:schemeClr>
                </a:solidFill>
                <a:latin typeface="Calibri" pitchFamily="34" charset="0"/>
                <a:ea typeface="Ebrima" pitchFamily="2" charset="0"/>
                <a:cs typeface="Ebrima" pitchFamily="2" charset="0"/>
              </a:rPr>
              <a:t>Istotnie statystycznie lepiej ocenione; różnica istotna statystycznie na poziomie 95%.</a:t>
            </a:r>
          </a:p>
        </p:txBody>
      </p:sp>
      <p:sp>
        <p:nvSpPr>
          <p:cNvPr id="10" name="Trójkąt równoramienny 9">
            <a:extLst>
              <a:ext uri="{FF2B5EF4-FFF2-40B4-BE49-F238E27FC236}">
                <a16:creationId xmlns:a16="http://schemas.microsoft.com/office/drawing/2014/main" id="{1E3DA946-1B56-5B39-6301-6AE860882226}"/>
              </a:ext>
            </a:extLst>
          </p:cNvPr>
          <p:cNvSpPr/>
          <p:nvPr/>
        </p:nvSpPr>
        <p:spPr>
          <a:xfrm>
            <a:off x="735602" y="6482469"/>
            <a:ext cx="114300" cy="9525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rójkąt równoramienny 10">
            <a:extLst>
              <a:ext uri="{FF2B5EF4-FFF2-40B4-BE49-F238E27FC236}">
                <a16:creationId xmlns:a16="http://schemas.microsoft.com/office/drawing/2014/main" id="{ED1B5C1C-08CA-6552-D3B3-95ABC9DB0D47}"/>
              </a:ext>
            </a:extLst>
          </p:cNvPr>
          <p:cNvSpPr/>
          <p:nvPr/>
        </p:nvSpPr>
        <p:spPr>
          <a:xfrm>
            <a:off x="8041277" y="2731988"/>
            <a:ext cx="114300" cy="9525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Tytuł 1">
            <a:extLst>
              <a:ext uri="{FF2B5EF4-FFF2-40B4-BE49-F238E27FC236}">
                <a16:creationId xmlns:a16="http://schemas.microsoft.com/office/drawing/2014/main" id="{D15E2838-391F-F559-7BBC-DD880EA76535}"/>
              </a:ext>
            </a:extLst>
          </p:cNvPr>
          <p:cNvSpPr>
            <a:spLocks noGrp="1"/>
          </p:cNvSpPr>
          <p:nvPr>
            <p:ph type="title"/>
          </p:nvPr>
        </p:nvSpPr>
        <p:spPr>
          <a:xfrm>
            <a:off x="838200" y="178229"/>
            <a:ext cx="9241800" cy="1325563"/>
          </a:xfrm>
        </p:spPr>
        <p:txBody>
          <a:bodyPr>
            <a:noAutofit/>
          </a:bodyPr>
          <a:lstStyle/>
          <a:p>
            <a:r>
              <a:rPr lang="pl-PL" sz="2400" dirty="0">
                <a:latin typeface="+mn-lt"/>
              </a:rPr>
              <a:t>Ponadto, infografika dotycząca kredytu wzbudza większe zaufanie do instytucji oferującej produkt, jednak zachęcając do skorzystania z oferty równie mocno, co tekst.</a:t>
            </a:r>
            <a:endParaRPr lang="pl-PL" sz="2400" b="1" dirty="0">
              <a:latin typeface="+mn-lt"/>
            </a:endParaRPr>
          </a:p>
        </p:txBody>
      </p:sp>
      <p:sp>
        <p:nvSpPr>
          <p:cNvPr id="17" name="Owal 16">
            <a:extLst>
              <a:ext uri="{FF2B5EF4-FFF2-40B4-BE49-F238E27FC236}">
                <a16:creationId xmlns:a16="http://schemas.microsoft.com/office/drawing/2014/main" id="{8B3AFA83-6BC0-7D51-FCA5-8000EE3C0095}"/>
              </a:ext>
            </a:extLst>
          </p:cNvPr>
          <p:cNvSpPr/>
          <p:nvPr/>
        </p:nvSpPr>
        <p:spPr>
          <a:xfrm>
            <a:off x="1495425" y="2179253"/>
            <a:ext cx="442924" cy="430887"/>
          </a:xfrm>
          <a:prstGeom prst="ellipse">
            <a:avLst/>
          </a:prstGeom>
          <a:solidFill>
            <a:srgbClr val="FBA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A</a:t>
            </a:r>
          </a:p>
        </p:txBody>
      </p:sp>
      <p:sp>
        <p:nvSpPr>
          <p:cNvPr id="18" name="Owal 17">
            <a:extLst>
              <a:ext uri="{FF2B5EF4-FFF2-40B4-BE49-F238E27FC236}">
                <a16:creationId xmlns:a16="http://schemas.microsoft.com/office/drawing/2014/main" id="{5397D199-EEB8-0A55-769D-0BA610C88960}"/>
              </a:ext>
            </a:extLst>
          </p:cNvPr>
          <p:cNvSpPr/>
          <p:nvPr/>
        </p:nvSpPr>
        <p:spPr>
          <a:xfrm>
            <a:off x="3409950" y="2178186"/>
            <a:ext cx="442924" cy="430887"/>
          </a:xfrm>
          <a:prstGeom prst="ellipse">
            <a:avLst/>
          </a:prstGeom>
          <a:solidFill>
            <a:srgbClr val="FBA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B</a:t>
            </a:r>
          </a:p>
        </p:txBody>
      </p:sp>
      <p:sp>
        <p:nvSpPr>
          <p:cNvPr id="19" name="Owal 18">
            <a:extLst>
              <a:ext uri="{FF2B5EF4-FFF2-40B4-BE49-F238E27FC236}">
                <a16:creationId xmlns:a16="http://schemas.microsoft.com/office/drawing/2014/main" id="{BED619E8-2E61-91DC-98C4-62DE3021B59B}"/>
              </a:ext>
            </a:extLst>
          </p:cNvPr>
          <p:cNvSpPr/>
          <p:nvPr/>
        </p:nvSpPr>
        <p:spPr>
          <a:xfrm>
            <a:off x="5734050" y="2179253"/>
            <a:ext cx="442924" cy="430887"/>
          </a:xfrm>
          <a:prstGeom prst="ellipse">
            <a:avLst/>
          </a:prstGeom>
          <a:solidFill>
            <a:srgbClr val="FBA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A</a:t>
            </a:r>
          </a:p>
        </p:txBody>
      </p:sp>
      <p:sp>
        <p:nvSpPr>
          <p:cNvPr id="21" name="Owal 20">
            <a:extLst>
              <a:ext uri="{FF2B5EF4-FFF2-40B4-BE49-F238E27FC236}">
                <a16:creationId xmlns:a16="http://schemas.microsoft.com/office/drawing/2014/main" id="{413F716A-B6B5-E6A4-68CD-3DFAC2A6DF74}"/>
              </a:ext>
            </a:extLst>
          </p:cNvPr>
          <p:cNvSpPr/>
          <p:nvPr/>
        </p:nvSpPr>
        <p:spPr>
          <a:xfrm>
            <a:off x="7648575" y="2178186"/>
            <a:ext cx="442924" cy="430887"/>
          </a:xfrm>
          <a:prstGeom prst="ellipse">
            <a:avLst/>
          </a:prstGeom>
          <a:solidFill>
            <a:srgbClr val="FBA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B</a:t>
            </a:r>
          </a:p>
        </p:txBody>
      </p:sp>
    </p:spTree>
    <p:extLst>
      <p:ext uri="{BB962C8B-B14F-4D97-AF65-F5344CB8AC3E}">
        <p14:creationId xmlns:p14="http://schemas.microsoft.com/office/powerpoint/2010/main" val="1275791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3F3B917A-4714-42EF-8CFD-BA474156E60B}"/>
              </a:ext>
            </a:extLst>
          </p:cNvPr>
          <p:cNvSpPr>
            <a:spLocks noGrp="1"/>
          </p:cNvSpPr>
          <p:nvPr>
            <p:ph type="sldNum" sz="quarter" idx="12"/>
          </p:nvPr>
        </p:nvSpPr>
        <p:spPr/>
        <p:txBody>
          <a:bodyPr/>
          <a:lstStyle/>
          <a:p>
            <a:fld id="{45999E98-9AA7-41D8-B304-4D2BDA62FCDE}" type="slidenum">
              <a:rPr lang="pl-PL" smtClean="0"/>
              <a:pPr/>
              <a:t>26</a:t>
            </a:fld>
            <a:endParaRPr lang="pl-PL" dirty="0"/>
          </a:p>
        </p:txBody>
      </p:sp>
      <p:sp>
        <p:nvSpPr>
          <p:cNvPr id="20" name="Tytuł 1">
            <a:extLst>
              <a:ext uri="{FF2B5EF4-FFF2-40B4-BE49-F238E27FC236}">
                <a16:creationId xmlns:a16="http://schemas.microsoft.com/office/drawing/2014/main" id="{61B6928A-C112-4BAF-B0A7-14F6AFBE6B13}"/>
              </a:ext>
            </a:extLst>
          </p:cNvPr>
          <p:cNvSpPr>
            <a:spLocks noGrp="1"/>
          </p:cNvSpPr>
          <p:nvPr>
            <p:ph type="title"/>
          </p:nvPr>
        </p:nvSpPr>
        <p:spPr>
          <a:xfrm>
            <a:off x="838200" y="308856"/>
            <a:ext cx="9241800" cy="1325563"/>
          </a:xfrm>
        </p:spPr>
        <p:txBody>
          <a:bodyPr>
            <a:noAutofit/>
          </a:bodyPr>
          <a:lstStyle/>
          <a:p>
            <a:r>
              <a:rPr lang="pl-PL" sz="2400" dirty="0">
                <a:latin typeface="+mn-lt"/>
              </a:rPr>
              <a:t>Postrzeganie informacji w zależności od formy: </a:t>
            </a:r>
            <a:r>
              <a:rPr lang="pl-PL" sz="2400" dirty="0" err="1">
                <a:latin typeface="+mn-lt"/>
              </a:rPr>
              <a:t>case</a:t>
            </a:r>
            <a:r>
              <a:rPr lang="pl-PL" sz="2400" dirty="0">
                <a:latin typeface="+mn-lt"/>
              </a:rPr>
              <a:t> – inflacja</a:t>
            </a:r>
            <a:endParaRPr lang="pl-PL" sz="2400" b="1" dirty="0">
              <a:latin typeface="+mn-lt"/>
            </a:endParaRPr>
          </a:p>
        </p:txBody>
      </p:sp>
      <p:sp>
        <p:nvSpPr>
          <p:cNvPr id="2" name="Prostokąt 1">
            <a:extLst>
              <a:ext uri="{FF2B5EF4-FFF2-40B4-BE49-F238E27FC236}">
                <a16:creationId xmlns:a16="http://schemas.microsoft.com/office/drawing/2014/main" id="{FFD1D675-F022-4EA7-905A-31F6DE08F8C1}"/>
              </a:ext>
            </a:extLst>
          </p:cNvPr>
          <p:cNvSpPr/>
          <p:nvPr/>
        </p:nvSpPr>
        <p:spPr>
          <a:xfrm>
            <a:off x="842486" y="1478905"/>
            <a:ext cx="9371398" cy="600164"/>
          </a:xfrm>
          <a:prstGeom prst="rect">
            <a:avLst/>
          </a:prstGeom>
        </p:spPr>
        <p:txBody>
          <a:bodyPr wrap="square">
            <a:spAutoFit/>
          </a:bodyPr>
          <a:lstStyle/>
          <a:p>
            <a:pPr>
              <a:defRPr/>
            </a:pPr>
            <a:r>
              <a:rPr lang="pl-PL" sz="1100" b="1" dirty="0">
                <a:solidFill>
                  <a:schemeClr val="bg1">
                    <a:lumMod val="50000"/>
                  </a:schemeClr>
                </a:solidFill>
                <a:latin typeface="Calibri "/>
              </a:rPr>
              <a:t>OS8. Przyjrzyj się uważnie poniższej informacji i odpowiedz na pytania.</a:t>
            </a:r>
          </a:p>
          <a:p>
            <a:pPr>
              <a:defRPr/>
            </a:pPr>
            <a:r>
              <a:rPr lang="pl-PL" sz="1100" b="1" i="1" dirty="0">
                <a:solidFill>
                  <a:schemeClr val="bg1">
                    <a:lumMod val="50000"/>
                  </a:schemeClr>
                </a:solidFill>
                <a:latin typeface="Calibri "/>
              </a:rPr>
              <a:t>Połowa respondentów ocenia wersję A (tekst), połowa wersję B (infografikę)</a:t>
            </a:r>
            <a:br>
              <a:rPr lang="pl-PL" sz="1100" b="1" i="1" dirty="0">
                <a:solidFill>
                  <a:schemeClr val="bg1">
                    <a:lumMod val="50000"/>
                  </a:schemeClr>
                </a:solidFill>
                <a:latin typeface="Calibri "/>
              </a:rPr>
            </a:br>
            <a:endParaRPr lang="pl-PL" sz="1100" b="1" i="1" dirty="0">
              <a:solidFill>
                <a:schemeClr val="bg1">
                  <a:lumMod val="50000"/>
                </a:schemeClr>
              </a:solidFill>
              <a:latin typeface="Calibri "/>
            </a:endParaRPr>
          </a:p>
        </p:txBody>
      </p:sp>
      <p:sp>
        <p:nvSpPr>
          <p:cNvPr id="11" name="pole tekstowe 10">
            <a:extLst>
              <a:ext uri="{FF2B5EF4-FFF2-40B4-BE49-F238E27FC236}">
                <a16:creationId xmlns:a16="http://schemas.microsoft.com/office/drawing/2014/main" id="{4D9332B1-CF2F-74C9-9B30-D432B509ADA1}"/>
              </a:ext>
            </a:extLst>
          </p:cNvPr>
          <p:cNvSpPr txBox="1"/>
          <p:nvPr/>
        </p:nvSpPr>
        <p:spPr>
          <a:xfrm>
            <a:off x="921051" y="2736936"/>
            <a:ext cx="4087368" cy="2062103"/>
          </a:xfrm>
          <a:prstGeom prst="rect">
            <a:avLst/>
          </a:prstGeom>
          <a:solidFill>
            <a:schemeClr val="bg2"/>
          </a:solidFill>
        </p:spPr>
        <p:txBody>
          <a:bodyPr wrap="square">
            <a:spAutoFit/>
          </a:bodyPr>
          <a:lstStyle/>
          <a:p>
            <a:r>
              <a:rPr lang="pl-PL" sz="1600" i="1" dirty="0"/>
              <a:t>„Ceny towarów i usług konsumpcyjnych </a:t>
            </a:r>
            <a:br>
              <a:rPr lang="pl-PL" sz="1600" i="1" dirty="0"/>
            </a:br>
            <a:r>
              <a:rPr lang="pl-PL" sz="1600" i="1" dirty="0"/>
              <a:t>w czerwcu 2022 r., w porównaniu </a:t>
            </a:r>
            <a:br>
              <a:rPr lang="pl-PL" sz="1600" i="1" dirty="0"/>
            </a:br>
            <a:r>
              <a:rPr lang="pl-PL" sz="1600" i="1" dirty="0"/>
              <a:t>z analogicznym miesiącem ub. roku, wzrosły </a:t>
            </a:r>
            <a:br>
              <a:rPr lang="pl-PL" sz="1600" i="1" dirty="0"/>
            </a:br>
            <a:r>
              <a:rPr lang="pl-PL" sz="1600" i="1" dirty="0"/>
              <a:t>o 15,5% (przy wzroście cen towarów – o 16,8% i usług – o 11,5%). </a:t>
            </a:r>
          </a:p>
          <a:p>
            <a:r>
              <a:rPr lang="pl-PL" sz="1600" i="1" dirty="0"/>
              <a:t>W stosunku do poprzedniego miesiąca, ceny towarów i usług wzrosły o 1,5% (w tym towarów – o 1,7% i usług – o 1,0%).”</a:t>
            </a:r>
          </a:p>
        </p:txBody>
      </p:sp>
      <p:pic>
        <p:nvPicPr>
          <p:cNvPr id="14" name="Obraz 13">
            <a:extLst>
              <a:ext uri="{FF2B5EF4-FFF2-40B4-BE49-F238E27FC236}">
                <a16:creationId xmlns:a16="http://schemas.microsoft.com/office/drawing/2014/main" id="{3A652BD0-DF68-7D2F-0341-FEB7A84B9E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50298" y="2135338"/>
            <a:ext cx="5033653" cy="3737704"/>
          </a:xfrm>
          <a:prstGeom prst="rect">
            <a:avLst/>
          </a:prstGeom>
        </p:spPr>
      </p:pic>
      <p:sp>
        <p:nvSpPr>
          <p:cNvPr id="16" name="Owal 15">
            <a:extLst>
              <a:ext uri="{FF2B5EF4-FFF2-40B4-BE49-F238E27FC236}">
                <a16:creationId xmlns:a16="http://schemas.microsoft.com/office/drawing/2014/main" id="{7B721EC9-2FCB-D3B2-CB6D-C7C1DDAAC9DA}"/>
              </a:ext>
            </a:extLst>
          </p:cNvPr>
          <p:cNvSpPr/>
          <p:nvPr/>
        </p:nvSpPr>
        <p:spPr>
          <a:xfrm>
            <a:off x="4513528" y="2279736"/>
            <a:ext cx="945572" cy="914400"/>
          </a:xfrm>
          <a:prstGeom prst="ellipse">
            <a:avLst/>
          </a:prstGeom>
          <a:solidFill>
            <a:srgbClr val="66A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A</a:t>
            </a:r>
          </a:p>
        </p:txBody>
      </p:sp>
      <p:sp>
        <p:nvSpPr>
          <p:cNvPr id="17" name="Owal 16">
            <a:extLst>
              <a:ext uri="{FF2B5EF4-FFF2-40B4-BE49-F238E27FC236}">
                <a16:creationId xmlns:a16="http://schemas.microsoft.com/office/drawing/2014/main" id="{2A3D4497-3AEB-7299-6CDA-786B2F73DFA0}"/>
              </a:ext>
            </a:extLst>
          </p:cNvPr>
          <p:cNvSpPr/>
          <p:nvPr/>
        </p:nvSpPr>
        <p:spPr>
          <a:xfrm>
            <a:off x="9874981" y="1690688"/>
            <a:ext cx="945572"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B</a:t>
            </a:r>
          </a:p>
        </p:txBody>
      </p:sp>
    </p:spTree>
    <p:extLst>
      <p:ext uri="{BB962C8B-B14F-4D97-AF65-F5344CB8AC3E}">
        <p14:creationId xmlns:p14="http://schemas.microsoft.com/office/powerpoint/2010/main" val="503976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a 14">
            <a:extLst>
              <a:ext uri="{FF2B5EF4-FFF2-40B4-BE49-F238E27FC236}">
                <a16:creationId xmlns:a16="http://schemas.microsoft.com/office/drawing/2014/main" id="{3CE0E870-43A6-4528-963C-A628C5AA62B7}"/>
              </a:ext>
            </a:extLst>
          </p:cNvPr>
          <p:cNvGraphicFramePr>
            <a:graphicFrameLocks noGrp="1"/>
          </p:cNvGraphicFramePr>
          <p:nvPr>
            <p:extLst>
              <p:ext uri="{D42A27DB-BD31-4B8C-83A1-F6EECF244321}">
                <p14:modId xmlns:p14="http://schemas.microsoft.com/office/powerpoint/2010/main" val="3049435334"/>
              </p:ext>
            </p:extLst>
          </p:nvPr>
        </p:nvGraphicFramePr>
        <p:xfrm>
          <a:off x="873297" y="2689199"/>
          <a:ext cx="5557307" cy="822960"/>
        </p:xfrm>
        <a:graphic>
          <a:graphicData uri="http://schemas.openxmlformats.org/drawingml/2006/table">
            <a:tbl>
              <a:tblPr firstRow="1" bandRow="1"/>
              <a:tblGrid>
                <a:gridCol w="1626094">
                  <a:extLst>
                    <a:ext uri="{9D8B030D-6E8A-4147-A177-3AD203B41FA5}">
                      <a16:colId xmlns:a16="http://schemas.microsoft.com/office/drawing/2014/main" val="20000"/>
                    </a:ext>
                  </a:extLst>
                </a:gridCol>
                <a:gridCol w="2277727">
                  <a:extLst>
                    <a:ext uri="{9D8B030D-6E8A-4147-A177-3AD203B41FA5}">
                      <a16:colId xmlns:a16="http://schemas.microsoft.com/office/drawing/2014/main" val="20001"/>
                    </a:ext>
                  </a:extLst>
                </a:gridCol>
                <a:gridCol w="1653486">
                  <a:extLst>
                    <a:ext uri="{9D8B030D-6E8A-4147-A177-3AD203B41FA5}">
                      <a16:colId xmlns:a16="http://schemas.microsoft.com/office/drawing/2014/main" val="2350809408"/>
                    </a:ext>
                  </a:extLst>
                </a:gridCol>
              </a:tblGrid>
              <a:tr h="211292">
                <a:tc>
                  <a:txBody>
                    <a:bodyPr/>
                    <a:lstStyle/>
                    <a:p>
                      <a:pPr marL="0" algn="ctr" defTabSz="914377" rtl="0" eaLnBrk="1" fontAlgn="ctr" latinLnBrk="0" hangingPunct="1"/>
                      <a:r>
                        <a:rPr lang="pl-PL" sz="1200" b="1" kern="1200" dirty="0">
                          <a:solidFill>
                            <a:schemeClr val="tx1"/>
                          </a:solidFill>
                          <a:latin typeface="+mn-lt"/>
                          <a:ea typeface="+mn-ea"/>
                          <a:cs typeface="+mn-cs"/>
                        </a:rPr>
                        <a:t>3,7</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pl-PL" sz="1200" b="1" kern="1200" dirty="0">
                          <a:solidFill>
                            <a:schemeClr val="tx1"/>
                          </a:solidFill>
                          <a:latin typeface="+mn-lt"/>
                          <a:ea typeface="+mn-ea"/>
                          <a:cs typeface="+mn-cs"/>
                        </a:rPr>
                        <a:t>3,1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l"/>
                      <a:endParaRPr lang="pl-PL" sz="1200" b="1"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1292">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65%</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41%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endParaRPr lang="pl-PL" sz="1200" b="1" dirty="0">
                        <a:solidFill>
                          <a:schemeClr val="accent1">
                            <a:lumMod val="75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1292">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11%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26%</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endParaRPr lang="pl-PL" sz="1200" b="1" dirty="0">
                        <a:solidFill>
                          <a:schemeClr val="accent6">
                            <a:lumMod val="5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Symbol zastępczy numeru slajdu 3">
            <a:extLst>
              <a:ext uri="{FF2B5EF4-FFF2-40B4-BE49-F238E27FC236}">
                <a16:creationId xmlns:a16="http://schemas.microsoft.com/office/drawing/2014/main" id="{3F3B917A-4714-42EF-8CFD-BA474156E60B}"/>
              </a:ext>
            </a:extLst>
          </p:cNvPr>
          <p:cNvSpPr>
            <a:spLocks noGrp="1"/>
          </p:cNvSpPr>
          <p:nvPr>
            <p:ph type="sldNum" sz="quarter" idx="12"/>
          </p:nvPr>
        </p:nvSpPr>
        <p:spPr/>
        <p:txBody>
          <a:bodyPr/>
          <a:lstStyle/>
          <a:p>
            <a:fld id="{45999E98-9AA7-41D8-B304-4D2BDA62FCDE}" type="slidenum">
              <a:rPr lang="pl-PL" smtClean="0"/>
              <a:pPr/>
              <a:t>27</a:t>
            </a:fld>
            <a:endParaRPr lang="pl-PL" dirty="0"/>
          </a:p>
        </p:txBody>
      </p:sp>
      <p:sp>
        <p:nvSpPr>
          <p:cNvPr id="20" name="Tytuł 1">
            <a:extLst>
              <a:ext uri="{FF2B5EF4-FFF2-40B4-BE49-F238E27FC236}">
                <a16:creationId xmlns:a16="http://schemas.microsoft.com/office/drawing/2014/main" id="{61B6928A-C112-4BAF-B0A7-14F6AFBE6B13}"/>
              </a:ext>
            </a:extLst>
          </p:cNvPr>
          <p:cNvSpPr>
            <a:spLocks noGrp="1"/>
          </p:cNvSpPr>
          <p:nvPr>
            <p:ph type="title"/>
          </p:nvPr>
        </p:nvSpPr>
        <p:spPr>
          <a:xfrm>
            <a:off x="838200" y="308856"/>
            <a:ext cx="9241800" cy="1325563"/>
          </a:xfrm>
        </p:spPr>
        <p:txBody>
          <a:bodyPr>
            <a:noAutofit/>
          </a:bodyPr>
          <a:lstStyle/>
          <a:p>
            <a:r>
              <a:rPr lang="pl-PL" sz="2400" dirty="0">
                <a:latin typeface="+mn-lt"/>
              </a:rPr>
              <a:t>Tekst dotyczący inflacji został odebrany jako bardziej wiarygodny i równie zrozumiały, co infografika.</a:t>
            </a:r>
          </a:p>
        </p:txBody>
      </p:sp>
      <p:graphicFrame>
        <p:nvGraphicFramePr>
          <p:cNvPr id="13" name="Symbol zastępczy obrazu 4">
            <a:extLst>
              <a:ext uri="{FF2B5EF4-FFF2-40B4-BE49-F238E27FC236}">
                <a16:creationId xmlns:a16="http://schemas.microsoft.com/office/drawing/2014/main" id="{FDF9CCFB-20FD-40C6-B142-02D3BA630B9A}"/>
              </a:ext>
            </a:extLst>
          </p:cNvPr>
          <p:cNvGraphicFramePr>
            <a:graphicFrameLocks noGrp="1"/>
          </p:cNvGraphicFramePr>
          <p:nvPr>
            <p:extLst>
              <p:ext uri="{D42A27DB-BD31-4B8C-83A1-F6EECF244321}">
                <p14:modId xmlns:p14="http://schemas.microsoft.com/office/powerpoint/2010/main" val="491519502"/>
              </p:ext>
            </p:extLst>
          </p:nvPr>
        </p:nvGraphicFramePr>
        <p:xfrm>
          <a:off x="4870424" y="3580929"/>
          <a:ext cx="5729126" cy="1959566"/>
        </p:xfrm>
        <a:graphic>
          <a:graphicData uri="http://schemas.openxmlformats.org/drawingml/2006/chart">
            <c:chart xmlns:c="http://schemas.openxmlformats.org/drawingml/2006/chart" xmlns:r="http://schemas.openxmlformats.org/officeDocument/2006/relationships" r:id="rId2"/>
          </a:graphicData>
        </a:graphic>
      </p:graphicFrame>
      <p:sp>
        <p:nvSpPr>
          <p:cNvPr id="2" name="Prostokąt 1">
            <a:extLst>
              <a:ext uri="{FF2B5EF4-FFF2-40B4-BE49-F238E27FC236}">
                <a16:creationId xmlns:a16="http://schemas.microsoft.com/office/drawing/2014/main" id="{FFD1D675-F022-4EA7-905A-31F6DE08F8C1}"/>
              </a:ext>
            </a:extLst>
          </p:cNvPr>
          <p:cNvSpPr/>
          <p:nvPr/>
        </p:nvSpPr>
        <p:spPr>
          <a:xfrm>
            <a:off x="842486" y="1478905"/>
            <a:ext cx="9371398" cy="430887"/>
          </a:xfrm>
          <a:prstGeom prst="rect">
            <a:avLst/>
          </a:prstGeom>
        </p:spPr>
        <p:txBody>
          <a:bodyPr wrap="square">
            <a:spAutoFit/>
          </a:bodyPr>
          <a:lstStyle/>
          <a:p>
            <a:pPr>
              <a:defRPr/>
            </a:pPr>
            <a:r>
              <a:rPr lang="pl-PL" sz="1100" b="1" dirty="0">
                <a:solidFill>
                  <a:schemeClr val="bg1">
                    <a:lumMod val="50000"/>
                  </a:schemeClr>
                </a:solidFill>
                <a:latin typeface="Calibri "/>
              </a:rPr>
              <a:t>OS8. Przyjrzyj się uważnie poniższej informacji i odpowiedz na pytania.</a:t>
            </a:r>
            <a:br>
              <a:rPr lang="pl-PL" sz="1100" b="1" dirty="0">
                <a:solidFill>
                  <a:schemeClr val="bg1">
                    <a:lumMod val="50000"/>
                  </a:schemeClr>
                </a:solidFill>
                <a:latin typeface="Calibri "/>
              </a:rPr>
            </a:br>
            <a:endParaRPr lang="pl-PL" sz="1100" b="1" dirty="0">
              <a:solidFill>
                <a:schemeClr val="bg1">
                  <a:lumMod val="50000"/>
                </a:schemeClr>
              </a:solidFill>
              <a:latin typeface="Calibri "/>
            </a:endParaRPr>
          </a:p>
        </p:txBody>
      </p:sp>
      <p:sp>
        <p:nvSpPr>
          <p:cNvPr id="3" name="pole tekstowe 2">
            <a:extLst>
              <a:ext uri="{FF2B5EF4-FFF2-40B4-BE49-F238E27FC236}">
                <a16:creationId xmlns:a16="http://schemas.microsoft.com/office/drawing/2014/main" id="{6A33312C-FE95-DEB3-6140-FAABA6DE71D7}"/>
              </a:ext>
            </a:extLst>
          </p:cNvPr>
          <p:cNvSpPr txBox="1"/>
          <p:nvPr/>
        </p:nvSpPr>
        <p:spPr>
          <a:xfrm>
            <a:off x="5576675" y="5550200"/>
            <a:ext cx="2809303" cy="292388"/>
          </a:xfrm>
          <a:prstGeom prst="rect">
            <a:avLst/>
          </a:prstGeom>
          <a:solidFill>
            <a:schemeClr val="bg1"/>
          </a:solidFill>
        </p:spPr>
        <p:txBody>
          <a:bodyPr wrap="square" rtlCol="0">
            <a:spAutoFit/>
          </a:bodyPr>
          <a:lstStyle/>
          <a:p>
            <a:pPr algn="ctr"/>
            <a:r>
              <a:rPr lang="pl-PL" sz="1300" b="1" dirty="0"/>
              <a:t>ZROZUMIAŁOŚĆ</a:t>
            </a:r>
            <a:endParaRPr lang="pl-PL" sz="1300" dirty="0"/>
          </a:p>
        </p:txBody>
      </p:sp>
      <p:graphicFrame>
        <p:nvGraphicFramePr>
          <p:cNvPr id="5" name="Symbol zastępczy obrazu 4">
            <a:extLst>
              <a:ext uri="{FF2B5EF4-FFF2-40B4-BE49-F238E27FC236}">
                <a16:creationId xmlns:a16="http://schemas.microsoft.com/office/drawing/2014/main" id="{C4208196-BFC9-7C94-82B0-0C2EF38411BC}"/>
              </a:ext>
            </a:extLst>
          </p:cNvPr>
          <p:cNvGraphicFramePr>
            <a:graphicFrameLocks noGrp="1"/>
          </p:cNvGraphicFramePr>
          <p:nvPr>
            <p:extLst>
              <p:ext uri="{D42A27DB-BD31-4B8C-83A1-F6EECF244321}">
                <p14:modId xmlns:p14="http://schemas.microsoft.com/office/powerpoint/2010/main" val="2608916518"/>
              </p:ext>
            </p:extLst>
          </p:nvPr>
        </p:nvGraphicFramePr>
        <p:xfrm>
          <a:off x="634837" y="3581615"/>
          <a:ext cx="5729126" cy="1959566"/>
        </p:xfrm>
        <a:graphic>
          <a:graphicData uri="http://schemas.openxmlformats.org/drawingml/2006/chart">
            <c:chart xmlns:c="http://schemas.openxmlformats.org/drawingml/2006/chart" xmlns:r="http://schemas.openxmlformats.org/officeDocument/2006/relationships" r:id="rId3"/>
          </a:graphicData>
        </a:graphic>
      </p:graphicFrame>
      <p:sp>
        <p:nvSpPr>
          <p:cNvPr id="6" name="pole tekstowe 5">
            <a:extLst>
              <a:ext uri="{FF2B5EF4-FFF2-40B4-BE49-F238E27FC236}">
                <a16:creationId xmlns:a16="http://schemas.microsoft.com/office/drawing/2014/main" id="{CD4288EB-B14A-7086-F99E-F998BF9F212D}"/>
              </a:ext>
            </a:extLst>
          </p:cNvPr>
          <p:cNvSpPr txBox="1"/>
          <p:nvPr/>
        </p:nvSpPr>
        <p:spPr>
          <a:xfrm>
            <a:off x="1309914" y="5560591"/>
            <a:ext cx="2809303" cy="292388"/>
          </a:xfrm>
          <a:prstGeom prst="rect">
            <a:avLst/>
          </a:prstGeom>
          <a:solidFill>
            <a:schemeClr val="bg1"/>
          </a:solidFill>
        </p:spPr>
        <p:txBody>
          <a:bodyPr wrap="square" rtlCol="0">
            <a:spAutoFit/>
          </a:bodyPr>
          <a:lstStyle/>
          <a:p>
            <a:pPr algn="ctr"/>
            <a:r>
              <a:rPr lang="pl-PL" sz="1300" b="1" dirty="0"/>
              <a:t>WIARYGODNOŚĆ</a:t>
            </a:r>
            <a:endParaRPr lang="pl-PL" sz="1300" dirty="0"/>
          </a:p>
        </p:txBody>
      </p:sp>
      <p:graphicFrame>
        <p:nvGraphicFramePr>
          <p:cNvPr id="7" name="Tabela 6">
            <a:extLst>
              <a:ext uri="{FF2B5EF4-FFF2-40B4-BE49-F238E27FC236}">
                <a16:creationId xmlns:a16="http://schemas.microsoft.com/office/drawing/2014/main" id="{ECD84449-835A-62F5-368D-CB2B41EFA836}"/>
              </a:ext>
            </a:extLst>
          </p:cNvPr>
          <p:cNvGraphicFramePr>
            <a:graphicFrameLocks noGrp="1"/>
          </p:cNvGraphicFramePr>
          <p:nvPr>
            <p:extLst>
              <p:ext uri="{D42A27DB-BD31-4B8C-83A1-F6EECF244321}">
                <p14:modId xmlns:p14="http://schemas.microsoft.com/office/powerpoint/2010/main" val="878332213"/>
              </p:ext>
            </p:extLst>
          </p:nvPr>
        </p:nvGraphicFramePr>
        <p:xfrm>
          <a:off x="5118505" y="2678808"/>
          <a:ext cx="5557307" cy="822960"/>
        </p:xfrm>
        <a:graphic>
          <a:graphicData uri="http://schemas.openxmlformats.org/drawingml/2006/table">
            <a:tbl>
              <a:tblPr firstRow="1" bandRow="1"/>
              <a:tblGrid>
                <a:gridCol w="1626094">
                  <a:extLst>
                    <a:ext uri="{9D8B030D-6E8A-4147-A177-3AD203B41FA5}">
                      <a16:colId xmlns:a16="http://schemas.microsoft.com/office/drawing/2014/main" val="20000"/>
                    </a:ext>
                  </a:extLst>
                </a:gridCol>
                <a:gridCol w="2277727">
                  <a:extLst>
                    <a:ext uri="{9D8B030D-6E8A-4147-A177-3AD203B41FA5}">
                      <a16:colId xmlns:a16="http://schemas.microsoft.com/office/drawing/2014/main" val="20001"/>
                    </a:ext>
                  </a:extLst>
                </a:gridCol>
                <a:gridCol w="1653486">
                  <a:extLst>
                    <a:ext uri="{9D8B030D-6E8A-4147-A177-3AD203B41FA5}">
                      <a16:colId xmlns:a16="http://schemas.microsoft.com/office/drawing/2014/main" val="2350809408"/>
                    </a:ext>
                  </a:extLst>
                </a:gridCol>
              </a:tblGrid>
              <a:tr h="211292">
                <a:tc>
                  <a:txBody>
                    <a:bodyPr/>
                    <a:lstStyle/>
                    <a:p>
                      <a:pPr marL="0" algn="ctr" defTabSz="914377" rtl="0" eaLnBrk="1" fontAlgn="ctr" latinLnBrk="0" hangingPunct="1"/>
                      <a:r>
                        <a:rPr lang="pl-PL" sz="1200" b="1" kern="1200" dirty="0">
                          <a:solidFill>
                            <a:schemeClr val="tx1"/>
                          </a:solidFill>
                          <a:latin typeface="+mn-lt"/>
                          <a:ea typeface="+mn-ea"/>
                          <a:cs typeface="+mn-cs"/>
                        </a:rPr>
                        <a:t>3,1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ctr" latinLnBrk="0" hangingPunct="1"/>
                      <a:r>
                        <a:rPr lang="pl-PL" sz="1200" b="1" kern="1200" dirty="0">
                          <a:solidFill>
                            <a:schemeClr val="tx1"/>
                          </a:solidFill>
                          <a:latin typeface="+mn-lt"/>
                          <a:ea typeface="+mn-ea"/>
                          <a:cs typeface="+mn-cs"/>
                        </a:rPr>
                        <a:t>3,0</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l"/>
                      <a:r>
                        <a:rPr lang="pl-PL" sz="1200" b="1" dirty="0">
                          <a:solidFill>
                            <a:schemeClr val="tx1"/>
                          </a:solidFill>
                          <a:latin typeface="+mn-lt"/>
                        </a:rPr>
                        <a:t>Średnia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1292">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23%</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1">
                              <a:lumMod val="75000"/>
                            </a:schemeClr>
                          </a:solidFill>
                          <a:latin typeface="+mn-lt"/>
                          <a:ea typeface="+mn-ea"/>
                          <a:cs typeface="+mn-cs"/>
                        </a:rPr>
                        <a:t>21%</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pl-PL" sz="1200" b="1" dirty="0">
                          <a:solidFill>
                            <a:schemeClr val="accent1">
                              <a:lumMod val="75000"/>
                            </a:schemeClr>
                          </a:solidFill>
                          <a:latin typeface="+mn-lt"/>
                        </a:rPr>
                        <a:t>Top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1292">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19%</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fontAlgn="b" latinLnBrk="0" hangingPunct="1"/>
                      <a:r>
                        <a:rPr lang="pl-PL" sz="1200" b="1" kern="1200" dirty="0">
                          <a:solidFill>
                            <a:schemeClr val="accent6">
                              <a:lumMod val="50000"/>
                            </a:schemeClr>
                          </a:solidFill>
                          <a:latin typeface="+mn-lt"/>
                          <a:ea typeface="+mn-ea"/>
                          <a:cs typeface="+mn-cs"/>
                        </a:rPr>
                        <a:t>23%</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pl-PL" sz="1200" b="1" dirty="0" err="1">
                          <a:solidFill>
                            <a:schemeClr val="accent6">
                              <a:lumMod val="50000"/>
                            </a:schemeClr>
                          </a:solidFill>
                          <a:latin typeface="+mn-lt"/>
                        </a:rPr>
                        <a:t>Low</a:t>
                      </a:r>
                      <a:r>
                        <a:rPr lang="pl-PL" sz="1200" b="1" dirty="0">
                          <a:solidFill>
                            <a:schemeClr val="accent6">
                              <a:lumMod val="50000"/>
                            </a:schemeClr>
                          </a:solidFill>
                          <a:latin typeface="+mn-lt"/>
                        </a:rPr>
                        <a:t>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Owal 8">
            <a:extLst>
              <a:ext uri="{FF2B5EF4-FFF2-40B4-BE49-F238E27FC236}">
                <a16:creationId xmlns:a16="http://schemas.microsoft.com/office/drawing/2014/main" id="{4784844B-9C73-8DA9-C5BF-DAD875880E17}"/>
              </a:ext>
            </a:extLst>
          </p:cNvPr>
          <p:cNvSpPr/>
          <p:nvPr/>
        </p:nvSpPr>
        <p:spPr>
          <a:xfrm>
            <a:off x="1495425" y="2179253"/>
            <a:ext cx="442924" cy="430887"/>
          </a:xfrm>
          <a:prstGeom prst="ellipse">
            <a:avLst/>
          </a:prstGeom>
          <a:solidFill>
            <a:srgbClr val="66A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A</a:t>
            </a:r>
          </a:p>
        </p:txBody>
      </p:sp>
      <p:sp>
        <p:nvSpPr>
          <p:cNvPr id="10" name="Owal 9">
            <a:extLst>
              <a:ext uri="{FF2B5EF4-FFF2-40B4-BE49-F238E27FC236}">
                <a16:creationId xmlns:a16="http://schemas.microsoft.com/office/drawing/2014/main" id="{61BA2AA7-1C94-787D-EEB5-A5542FD937EF}"/>
              </a:ext>
            </a:extLst>
          </p:cNvPr>
          <p:cNvSpPr/>
          <p:nvPr/>
        </p:nvSpPr>
        <p:spPr>
          <a:xfrm>
            <a:off x="3409950" y="2178186"/>
            <a:ext cx="442924" cy="430887"/>
          </a:xfrm>
          <a:prstGeom prst="ellipse">
            <a:avLst/>
          </a:prstGeom>
          <a:solidFill>
            <a:srgbClr val="66A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B</a:t>
            </a:r>
          </a:p>
        </p:txBody>
      </p:sp>
      <p:sp>
        <p:nvSpPr>
          <p:cNvPr id="11" name="Owal 10">
            <a:extLst>
              <a:ext uri="{FF2B5EF4-FFF2-40B4-BE49-F238E27FC236}">
                <a16:creationId xmlns:a16="http://schemas.microsoft.com/office/drawing/2014/main" id="{36C072A2-46F3-78F4-71EE-E84BBF8DBDAB}"/>
              </a:ext>
            </a:extLst>
          </p:cNvPr>
          <p:cNvSpPr/>
          <p:nvPr/>
        </p:nvSpPr>
        <p:spPr>
          <a:xfrm>
            <a:off x="5734050" y="2179253"/>
            <a:ext cx="442924" cy="430887"/>
          </a:xfrm>
          <a:prstGeom prst="ellipse">
            <a:avLst/>
          </a:prstGeom>
          <a:solidFill>
            <a:srgbClr val="66A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A</a:t>
            </a:r>
          </a:p>
        </p:txBody>
      </p:sp>
      <p:sp>
        <p:nvSpPr>
          <p:cNvPr id="12" name="Owal 11">
            <a:extLst>
              <a:ext uri="{FF2B5EF4-FFF2-40B4-BE49-F238E27FC236}">
                <a16:creationId xmlns:a16="http://schemas.microsoft.com/office/drawing/2014/main" id="{7E699FA2-6397-C9DA-6219-D4EA162F0545}"/>
              </a:ext>
            </a:extLst>
          </p:cNvPr>
          <p:cNvSpPr/>
          <p:nvPr/>
        </p:nvSpPr>
        <p:spPr>
          <a:xfrm>
            <a:off x="7648575" y="2178186"/>
            <a:ext cx="442924" cy="430887"/>
          </a:xfrm>
          <a:prstGeom prst="ellipse">
            <a:avLst/>
          </a:prstGeom>
          <a:solidFill>
            <a:srgbClr val="66A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dirty="0"/>
              <a:t>B</a:t>
            </a:r>
          </a:p>
        </p:txBody>
      </p:sp>
      <p:sp>
        <p:nvSpPr>
          <p:cNvPr id="16" name="pole tekstowe 15">
            <a:extLst>
              <a:ext uri="{FF2B5EF4-FFF2-40B4-BE49-F238E27FC236}">
                <a16:creationId xmlns:a16="http://schemas.microsoft.com/office/drawing/2014/main" id="{5BCAF80D-3600-9035-D365-B5EFA804F283}"/>
              </a:ext>
            </a:extLst>
          </p:cNvPr>
          <p:cNvSpPr txBox="1"/>
          <p:nvPr/>
        </p:nvSpPr>
        <p:spPr>
          <a:xfrm>
            <a:off x="821327" y="6433728"/>
            <a:ext cx="5274673" cy="230832"/>
          </a:xfrm>
          <a:prstGeom prst="rect">
            <a:avLst/>
          </a:prstGeom>
          <a:noFill/>
        </p:spPr>
        <p:txBody>
          <a:bodyPr wrap="square" rtlCol="0">
            <a:spAutoFit/>
          </a:bodyPr>
          <a:lstStyle/>
          <a:p>
            <a:r>
              <a:rPr lang="pl-PL" sz="900" dirty="0">
                <a:solidFill>
                  <a:schemeClr val="tx1">
                    <a:lumMod val="75000"/>
                    <a:lumOff val="25000"/>
                  </a:schemeClr>
                </a:solidFill>
                <a:latin typeface="Calibri" pitchFamily="34" charset="0"/>
                <a:ea typeface="Ebrima" pitchFamily="2" charset="0"/>
                <a:cs typeface="Ebrima" pitchFamily="2" charset="0"/>
              </a:rPr>
              <a:t>Istotnie statystycznie lepiej ocenione; różnica istotna statystycznie na poziomie 95%.</a:t>
            </a:r>
          </a:p>
        </p:txBody>
      </p:sp>
      <p:sp>
        <p:nvSpPr>
          <p:cNvPr id="17" name="Trójkąt równoramienny 16">
            <a:extLst>
              <a:ext uri="{FF2B5EF4-FFF2-40B4-BE49-F238E27FC236}">
                <a16:creationId xmlns:a16="http://schemas.microsoft.com/office/drawing/2014/main" id="{1D63321B-8E75-9340-6C14-672CDCDE600C}"/>
              </a:ext>
            </a:extLst>
          </p:cNvPr>
          <p:cNvSpPr/>
          <p:nvPr/>
        </p:nvSpPr>
        <p:spPr>
          <a:xfrm>
            <a:off x="735602" y="6482469"/>
            <a:ext cx="114300" cy="9525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Trójkąt równoramienny 17">
            <a:extLst>
              <a:ext uri="{FF2B5EF4-FFF2-40B4-BE49-F238E27FC236}">
                <a16:creationId xmlns:a16="http://schemas.microsoft.com/office/drawing/2014/main" id="{C2C10BDF-50FD-C844-011F-F179A5D4D0DE}"/>
              </a:ext>
            </a:extLst>
          </p:cNvPr>
          <p:cNvSpPr/>
          <p:nvPr/>
        </p:nvSpPr>
        <p:spPr>
          <a:xfrm>
            <a:off x="1804717" y="2743828"/>
            <a:ext cx="114300" cy="9525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105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2677" y="488953"/>
            <a:ext cx="9177323" cy="947858"/>
          </a:xfrm>
        </p:spPr>
        <p:txBody>
          <a:bodyPr>
            <a:normAutofit/>
          </a:bodyPr>
          <a:lstStyle/>
          <a:p>
            <a:r>
              <a:rPr lang="pl-PL" sz="3200" dirty="0">
                <a:solidFill>
                  <a:srgbClr val="000000"/>
                </a:solidFill>
                <a:latin typeface="Calibri" panose="020F0502020204030204" pitchFamily="34" charset="0"/>
              </a:rPr>
              <a:t>Cele i metodologia badania</a:t>
            </a:r>
          </a:p>
        </p:txBody>
      </p:sp>
      <p:sp>
        <p:nvSpPr>
          <p:cNvPr id="7" name="6 Marcador de número de diapositiva"/>
          <p:cNvSpPr>
            <a:spLocks noGrp="1"/>
          </p:cNvSpPr>
          <p:nvPr>
            <p:ph type="sldNum" sz="quarter" idx="12"/>
          </p:nvPr>
        </p:nvSpPr>
        <p:spPr/>
        <p:txBody>
          <a:bodyPr/>
          <a:lstStyle/>
          <a:p>
            <a:fld id="{45999E98-9AA7-41D8-B304-4D2BDA62FCDE}" type="slidenum">
              <a:rPr lang="pl-PL" smtClean="0"/>
              <a:pPr/>
              <a:t>3</a:t>
            </a:fld>
            <a:endParaRPr lang="pl-PL" dirty="0"/>
          </a:p>
        </p:txBody>
      </p:sp>
      <p:sp>
        <p:nvSpPr>
          <p:cNvPr id="9" name="8 CuadroTexto"/>
          <p:cNvSpPr txBox="1"/>
          <p:nvPr/>
        </p:nvSpPr>
        <p:spPr>
          <a:xfrm>
            <a:off x="1364095" y="2615311"/>
            <a:ext cx="949568" cy="338554"/>
          </a:xfrm>
          <a:prstGeom prst="rect">
            <a:avLst/>
          </a:prstGeom>
          <a:noFill/>
        </p:spPr>
        <p:txBody>
          <a:bodyPr wrap="square" rtlCol="0">
            <a:spAutoFit/>
          </a:bodyPr>
          <a:lstStyle/>
          <a:p>
            <a:pPr algn="r"/>
            <a:r>
              <a:rPr lang="pl-PL" sz="1600" b="1" dirty="0">
                <a:solidFill>
                  <a:srgbClr val="3C7483"/>
                </a:solidFill>
              </a:rPr>
              <a:t>Metoda </a:t>
            </a:r>
          </a:p>
        </p:txBody>
      </p:sp>
      <p:sp>
        <p:nvSpPr>
          <p:cNvPr id="10" name="9 CuadroTexto"/>
          <p:cNvSpPr txBox="1"/>
          <p:nvPr/>
        </p:nvSpPr>
        <p:spPr>
          <a:xfrm>
            <a:off x="583724" y="3956397"/>
            <a:ext cx="1729939" cy="338554"/>
          </a:xfrm>
          <a:prstGeom prst="rect">
            <a:avLst/>
          </a:prstGeom>
          <a:noFill/>
        </p:spPr>
        <p:txBody>
          <a:bodyPr wrap="square" rtlCol="0">
            <a:spAutoFit/>
          </a:bodyPr>
          <a:lstStyle/>
          <a:p>
            <a:pPr algn="r"/>
            <a:r>
              <a:rPr lang="pl-PL" sz="1600" b="1" dirty="0">
                <a:solidFill>
                  <a:srgbClr val="3C7483"/>
                </a:solidFill>
              </a:rPr>
              <a:t>Próba badawcza</a:t>
            </a:r>
          </a:p>
        </p:txBody>
      </p:sp>
      <p:sp>
        <p:nvSpPr>
          <p:cNvPr id="11" name="10 CuadroTexto"/>
          <p:cNvSpPr txBox="1"/>
          <p:nvPr/>
        </p:nvSpPr>
        <p:spPr>
          <a:xfrm>
            <a:off x="2688771" y="5907460"/>
            <a:ext cx="2545838" cy="323165"/>
          </a:xfrm>
          <a:prstGeom prst="rect">
            <a:avLst/>
          </a:prstGeom>
          <a:noFill/>
        </p:spPr>
        <p:txBody>
          <a:bodyPr wrap="square" rtlCol="0">
            <a:spAutoFit/>
          </a:bodyPr>
          <a:lstStyle/>
          <a:p>
            <a:r>
              <a:rPr lang="pl-PL" sz="1500" dirty="0"/>
              <a:t>Około </a:t>
            </a:r>
            <a:r>
              <a:rPr lang="pl-PL" sz="1500" b="1" dirty="0"/>
              <a:t>20 minut</a:t>
            </a:r>
          </a:p>
        </p:txBody>
      </p:sp>
      <p:sp>
        <p:nvSpPr>
          <p:cNvPr id="13" name="12 CuadroTexto"/>
          <p:cNvSpPr txBox="1"/>
          <p:nvPr/>
        </p:nvSpPr>
        <p:spPr>
          <a:xfrm>
            <a:off x="583723" y="5381275"/>
            <a:ext cx="1729940" cy="338554"/>
          </a:xfrm>
          <a:prstGeom prst="rect">
            <a:avLst/>
          </a:prstGeom>
          <a:noFill/>
        </p:spPr>
        <p:txBody>
          <a:bodyPr wrap="square" rtlCol="0">
            <a:spAutoFit/>
          </a:bodyPr>
          <a:lstStyle/>
          <a:p>
            <a:pPr algn="r"/>
            <a:r>
              <a:rPr lang="pl-PL" sz="1600" b="1" dirty="0">
                <a:solidFill>
                  <a:srgbClr val="3C7483"/>
                </a:solidFill>
              </a:rPr>
              <a:t>Długość ankiety</a:t>
            </a:r>
          </a:p>
        </p:txBody>
      </p:sp>
      <p:pic>
        <p:nvPicPr>
          <p:cNvPr id="15" name="Picture 2" descr="C:\Users\martyna\Desktop\full set\CAWI.jpg"/>
          <p:cNvPicPr>
            <a:picLocks noChangeAspect="1" noChangeArrowheads="1"/>
          </p:cNvPicPr>
          <p:nvPr/>
        </p:nvPicPr>
        <p:blipFill>
          <a:blip r:embed="rId3" cstate="print"/>
          <a:srcRect/>
          <a:stretch>
            <a:fillRect/>
          </a:stretch>
        </p:blipFill>
        <p:spPr bwMode="auto">
          <a:xfrm>
            <a:off x="1425702" y="2969381"/>
            <a:ext cx="720000" cy="720000"/>
          </a:xfrm>
          <a:prstGeom prst="rect">
            <a:avLst/>
          </a:prstGeom>
          <a:noFill/>
        </p:spPr>
      </p:pic>
      <p:pic>
        <p:nvPicPr>
          <p:cNvPr id="16" name="Picture 3" descr="C:\Users\martyna\Desktop\full set\proba.jpg"/>
          <p:cNvPicPr>
            <a:picLocks noChangeAspect="1" noChangeArrowheads="1"/>
          </p:cNvPicPr>
          <p:nvPr/>
        </p:nvPicPr>
        <p:blipFill>
          <a:blip r:embed="rId4" cstate="print"/>
          <a:srcRect/>
          <a:stretch>
            <a:fillRect/>
          </a:stretch>
        </p:blipFill>
        <p:spPr bwMode="auto">
          <a:xfrm>
            <a:off x="1425702" y="4368259"/>
            <a:ext cx="720000" cy="720000"/>
          </a:xfrm>
          <a:prstGeom prst="rect">
            <a:avLst/>
          </a:prstGeom>
          <a:noFill/>
        </p:spPr>
      </p:pic>
      <p:pic>
        <p:nvPicPr>
          <p:cNvPr id="17" name="Picture 4" descr="C:\Users\martyna\Desktop\full set\concept_testert.jpg"/>
          <p:cNvPicPr>
            <a:picLocks noChangeAspect="1" noChangeArrowheads="1"/>
          </p:cNvPicPr>
          <p:nvPr/>
        </p:nvPicPr>
        <p:blipFill>
          <a:blip r:embed="rId5" cstate="print"/>
          <a:srcRect/>
          <a:stretch>
            <a:fillRect/>
          </a:stretch>
        </p:blipFill>
        <p:spPr bwMode="auto">
          <a:xfrm>
            <a:off x="1425702" y="5760088"/>
            <a:ext cx="720000" cy="720000"/>
          </a:xfrm>
          <a:prstGeom prst="rect">
            <a:avLst/>
          </a:prstGeom>
          <a:noFill/>
        </p:spPr>
      </p:pic>
      <p:cxnSp>
        <p:nvCxnSpPr>
          <p:cNvPr id="18" name="Łącznik prosty 20"/>
          <p:cNvCxnSpPr/>
          <p:nvPr/>
        </p:nvCxnSpPr>
        <p:spPr>
          <a:xfrm>
            <a:off x="2470731" y="1894676"/>
            <a:ext cx="0" cy="4644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9" name="Obraz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3972" y="1804767"/>
            <a:ext cx="843461" cy="843461"/>
          </a:xfrm>
          <a:prstGeom prst="rect">
            <a:avLst/>
          </a:prstGeom>
        </p:spPr>
      </p:pic>
      <p:sp>
        <p:nvSpPr>
          <p:cNvPr id="20" name="19 CuadroTexto"/>
          <p:cNvSpPr txBox="1"/>
          <p:nvPr/>
        </p:nvSpPr>
        <p:spPr>
          <a:xfrm>
            <a:off x="1048512" y="1463167"/>
            <a:ext cx="1265151" cy="338554"/>
          </a:xfrm>
          <a:prstGeom prst="rect">
            <a:avLst/>
          </a:prstGeom>
          <a:noFill/>
        </p:spPr>
        <p:txBody>
          <a:bodyPr wrap="square" rtlCol="0">
            <a:spAutoFit/>
          </a:bodyPr>
          <a:lstStyle/>
          <a:p>
            <a:pPr algn="r"/>
            <a:r>
              <a:rPr lang="pl-PL" sz="1600" b="1" dirty="0">
                <a:solidFill>
                  <a:srgbClr val="3C7483"/>
                </a:solidFill>
              </a:rPr>
              <a:t>Główny cel</a:t>
            </a:r>
          </a:p>
        </p:txBody>
      </p:sp>
      <p:sp>
        <p:nvSpPr>
          <p:cNvPr id="21" name="Rectangle 4"/>
          <p:cNvSpPr>
            <a:spLocks noChangeArrowheads="1"/>
          </p:cNvSpPr>
          <p:nvPr/>
        </p:nvSpPr>
        <p:spPr bwMode="auto">
          <a:xfrm>
            <a:off x="2688771" y="1930345"/>
            <a:ext cx="7826829" cy="843461"/>
          </a:xfrm>
          <a:prstGeom prst="rect">
            <a:avLst/>
          </a:prstGeom>
          <a:noFill/>
          <a:ln w="9525">
            <a:noFill/>
            <a:miter lim="800000"/>
            <a:headEnd/>
            <a:tailEnd/>
          </a:ln>
        </p:spPr>
        <p:txBody>
          <a:bodyPr/>
          <a:lstStyle/>
          <a:p>
            <a:pPr>
              <a:lnSpc>
                <a:spcPts val="2100"/>
              </a:lnSpc>
              <a:spcBef>
                <a:spcPts val="600"/>
              </a:spcBef>
            </a:pPr>
            <a:r>
              <a:rPr lang="pl-PL" sz="1500" b="1" dirty="0"/>
              <a:t>Głównym celem badania było </a:t>
            </a:r>
            <a:r>
              <a:rPr lang="pl-PL" sz="1500" b="1" dirty="0">
                <a:solidFill>
                  <a:schemeClr val="tx1">
                    <a:lumMod val="85000"/>
                    <a:lumOff val="15000"/>
                  </a:schemeClr>
                </a:solidFill>
              </a:rPr>
              <a:t>poznanie zachowań i postaw Polaków, związanych z korzystaniem z internetu, usług finansowych oraz nowości technologicznych w świecie finansów.</a:t>
            </a:r>
            <a:endParaRPr lang="pl-PL" sz="1500" dirty="0"/>
          </a:p>
        </p:txBody>
      </p:sp>
      <p:sp>
        <p:nvSpPr>
          <p:cNvPr id="22" name="Rectangle 4"/>
          <p:cNvSpPr>
            <a:spLocks noChangeArrowheads="1"/>
          </p:cNvSpPr>
          <p:nvPr/>
        </p:nvSpPr>
        <p:spPr bwMode="auto">
          <a:xfrm>
            <a:off x="2688771" y="2957085"/>
            <a:ext cx="7826829" cy="645489"/>
          </a:xfrm>
          <a:prstGeom prst="rect">
            <a:avLst/>
          </a:prstGeom>
          <a:noFill/>
          <a:ln w="9525">
            <a:noFill/>
            <a:miter lim="800000"/>
            <a:headEnd/>
            <a:tailEnd/>
          </a:ln>
        </p:spPr>
        <p:txBody>
          <a:bodyPr/>
          <a:lstStyle/>
          <a:p>
            <a:pPr>
              <a:lnSpc>
                <a:spcPts val="2100"/>
              </a:lnSpc>
              <a:spcBef>
                <a:spcPts val="600"/>
              </a:spcBef>
            </a:pPr>
            <a:r>
              <a:rPr lang="pl-PL" sz="1500" dirty="0"/>
              <a:t>Badanie zostało zrealizowane </a:t>
            </a:r>
            <a:r>
              <a:rPr lang="pl-PL" sz="1500" b="1" dirty="0"/>
              <a:t>metodą CAWI (Computer Assisted Web Interview) na panelu badawczym Ariadna</a:t>
            </a:r>
            <a:r>
              <a:rPr lang="pl-PL" sz="1500" dirty="0"/>
              <a:t>.</a:t>
            </a:r>
          </a:p>
        </p:txBody>
      </p:sp>
      <p:sp>
        <p:nvSpPr>
          <p:cNvPr id="23" name="Rectangle 3"/>
          <p:cNvSpPr>
            <a:spLocks noChangeArrowheads="1"/>
          </p:cNvSpPr>
          <p:nvPr/>
        </p:nvSpPr>
        <p:spPr bwMode="auto">
          <a:xfrm>
            <a:off x="2688771" y="4266421"/>
            <a:ext cx="8674929" cy="9771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85750" indent="-285750">
              <a:lnSpc>
                <a:spcPts val="2300"/>
              </a:lnSpc>
              <a:buFont typeface="Wingdings" panose="05000000000000000000" pitchFamily="2" charset="2"/>
              <a:buChar char="§"/>
            </a:pPr>
            <a:r>
              <a:rPr lang="pl-PL" sz="1500" dirty="0"/>
              <a:t>Badanie zostało przeprowadzone na </a:t>
            </a:r>
            <a:r>
              <a:rPr lang="pl-PL" sz="1500" b="1" dirty="0"/>
              <a:t>ogólnopolskiej,</a:t>
            </a:r>
            <a:r>
              <a:rPr lang="pl-PL" sz="1500" dirty="0"/>
              <a:t> </a:t>
            </a:r>
            <a:r>
              <a:rPr lang="pl-PL" sz="1500" b="1" dirty="0"/>
              <a:t>reprezentatywnej próbie Polaków</a:t>
            </a:r>
          </a:p>
          <a:p>
            <a:pPr marL="285750" indent="-285750">
              <a:lnSpc>
                <a:spcPts val="2300"/>
              </a:lnSpc>
              <a:buFont typeface="Wingdings" panose="05000000000000000000" pitchFamily="2" charset="2"/>
              <a:buChar char="§"/>
            </a:pPr>
            <a:r>
              <a:rPr lang="pl-PL" sz="1500" b="1" dirty="0"/>
              <a:t>W badaniu wzięło udział N=1068 respondentów.</a:t>
            </a:r>
          </a:p>
          <a:p>
            <a:pPr marL="285750" indent="-285750">
              <a:lnSpc>
                <a:spcPts val="2300"/>
              </a:lnSpc>
              <a:buFont typeface="Wingdings" panose="05000000000000000000" pitchFamily="2" charset="2"/>
              <a:buChar char="§"/>
            </a:pPr>
            <a:r>
              <a:rPr lang="pl-PL" sz="1500" dirty="0"/>
              <a:t>Szczegółową charakterystykę demograficzną próby przedstawia tabela na s. 4.</a:t>
            </a:r>
          </a:p>
        </p:txBody>
      </p:sp>
    </p:spTree>
    <p:extLst>
      <p:ext uri="{BB962C8B-B14F-4D97-AF65-F5344CB8AC3E}">
        <p14:creationId xmlns:p14="http://schemas.microsoft.com/office/powerpoint/2010/main" val="2429883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2677" y="363884"/>
            <a:ext cx="9177323" cy="1053877"/>
          </a:xfrm>
        </p:spPr>
        <p:txBody>
          <a:bodyPr>
            <a:normAutofit/>
          </a:bodyPr>
          <a:lstStyle/>
          <a:p>
            <a:r>
              <a:rPr lang="pl-PL" sz="3200" dirty="0">
                <a:solidFill>
                  <a:srgbClr val="000000"/>
                </a:solidFill>
                <a:latin typeface="Calibri" panose="020F0502020204030204" pitchFamily="34" charset="0"/>
              </a:rPr>
              <a:t>Charakterystyka demograficzna próby</a:t>
            </a:r>
          </a:p>
        </p:txBody>
      </p:sp>
      <p:sp>
        <p:nvSpPr>
          <p:cNvPr id="7" name="6 Marcador de número de diapositiva"/>
          <p:cNvSpPr>
            <a:spLocks noGrp="1"/>
          </p:cNvSpPr>
          <p:nvPr>
            <p:ph type="sldNum" sz="quarter" idx="12"/>
          </p:nvPr>
        </p:nvSpPr>
        <p:spPr/>
        <p:txBody>
          <a:bodyPr/>
          <a:lstStyle/>
          <a:p>
            <a:fld id="{45999E98-9AA7-41D8-B304-4D2BDA62FCDE}" type="slidenum">
              <a:rPr lang="pl-PL" smtClean="0"/>
              <a:pPr/>
              <a:t>4</a:t>
            </a:fld>
            <a:endParaRPr lang="pl-PL" dirty="0"/>
          </a:p>
        </p:txBody>
      </p:sp>
      <p:sp>
        <p:nvSpPr>
          <p:cNvPr id="24" name="pole tekstowe 6"/>
          <p:cNvSpPr txBox="1"/>
          <p:nvPr/>
        </p:nvSpPr>
        <p:spPr>
          <a:xfrm>
            <a:off x="1426640" y="2707948"/>
            <a:ext cx="675581" cy="369332"/>
          </a:xfrm>
          <a:prstGeom prst="rect">
            <a:avLst/>
          </a:prstGeom>
          <a:noFill/>
        </p:spPr>
        <p:txBody>
          <a:bodyPr wrap="square" rtlCol="0">
            <a:spAutoFit/>
          </a:bodyPr>
          <a:lstStyle/>
          <a:p>
            <a:r>
              <a:rPr lang="pl-PL" b="1" dirty="0">
                <a:solidFill>
                  <a:schemeClr val="tx1">
                    <a:lumMod val="50000"/>
                    <a:lumOff val="50000"/>
                  </a:schemeClr>
                </a:solidFill>
                <a:cs typeface="Calibri Light" panose="020F0302020204030204" pitchFamily="34" charset="0"/>
              </a:rPr>
              <a:t>47%</a:t>
            </a:r>
            <a:endParaRPr lang="en-US" b="1" dirty="0">
              <a:solidFill>
                <a:schemeClr val="tx1">
                  <a:lumMod val="50000"/>
                  <a:lumOff val="50000"/>
                </a:schemeClr>
              </a:solidFill>
              <a:cs typeface="Calibri Light" panose="020F0302020204030204" pitchFamily="34" charset="0"/>
            </a:endParaRPr>
          </a:p>
        </p:txBody>
      </p:sp>
      <p:sp>
        <p:nvSpPr>
          <p:cNvPr id="25" name="pole tekstowe 9"/>
          <p:cNvSpPr txBox="1"/>
          <p:nvPr/>
        </p:nvSpPr>
        <p:spPr>
          <a:xfrm>
            <a:off x="1212037" y="1734404"/>
            <a:ext cx="2810030" cy="307777"/>
          </a:xfrm>
          <a:prstGeom prst="rect">
            <a:avLst/>
          </a:prstGeom>
          <a:solidFill>
            <a:srgbClr val="3C7483"/>
          </a:solidFill>
        </p:spPr>
        <p:txBody>
          <a:bodyPr wrap="square" rtlCol="0">
            <a:spAutoFit/>
          </a:bodyPr>
          <a:lstStyle/>
          <a:p>
            <a:pPr algn="ctr"/>
            <a:r>
              <a:rPr lang="pl-PL" sz="1400" b="1" dirty="0">
                <a:solidFill>
                  <a:schemeClr val="bg1"/>
                </a:solidFill>
                <a:cs typeface="Calibri Light" panose="020F0302020204030204" pitchFamily="34" charset="0"/>
              </a:rPr>
              <a:t>PŁEĆ</a:t>
            </a:r>
            <a:endParaRPr lang="en-US" sz="1400" b="1" dirty="0">
              <a:solidFill>
                <a:schemeClr val="bg1"/>
              </a:solidFill>
              <a:cs typeface="Calibri Light" panose="020F0302020204030204" pitchFamily="34" charset="0"/>
            </a:endParaRPr>
          </a:p>
        </p:txBody>
      </p:sp>
      <p:sp>
        <p:nvSpPr>
          <p:cNvPr id="27" name="pole tekstowe 18"/>
          <p:cNvSpPr txBox="1"/>
          <p:nvPr/>
        </p:nvSpPr>
        <p:spPr>
          <a:xfrm>
            <a:off x="1212036" y="4243669"/>
            <a:ext cx="2810031" cy="307777"/>
          </a:xfrm>
          <a:prstGeom prst="rect">
            <a:avLst/>
          </a:prstGeom>
          <a:solidFill>
            <a:srgbClr val="3C7483"/>
          </a:solidFill>
        </p:spPr>
        <p:txBody>
          <a:bodyPr wrap="square" rtlCol="0">
            <a:spAutoFit/>
          </a:bodyPr>
          <a:lstStyle/>
          <a:p>
            <a:pPr algn="ctr"/>
            <a:r>
              <a:rPr lang="pl-PL" sz="1400" b="1" dirty="0">
                <a:solidFill>
                  <a:schemeClr val="bg1"/>
                </a:solidFill>
                <a:cs typeface="Calibri Light" panose="020F0302020204030204" pitchFamily="34" charset="0"/>
              </a:rPr>
              <a:t>WIELKOŚĆ MIEJSCA ZAMIESZKANIA</a:t>
            </a:r>
            <a:endParaRPr lang="en-US" sz="1400" b="1" dirty="0">
              <a:solidFill>
                <a:schemeClr val="bg1"/>
              </a:solidFill>
              <a:cs typeface="Calibri Light" panose="020F0302020204030204" pitchFamily="34" charset="0"/>
            </a:endParaRPr>
          </a:p>
        </p:txBody>
      </p:sp>
      <p:graphicFrame>
        <p:nvGraphicFramePr>
          <p:cNvPr id="28" name="Wykres 21"/>
          <p:cNvGraphicFramePr/>
          <p:nvPr>
            <p:extLst>
              <p:ext uri="{D42A27DB-BD31-4B8C-83A1-F6EECF244321}">
                <p14:modId xmlns:p14="http://schemas.microsoft.com/office/powerpoint/2010/main" val="465786936"/>
              </p:ext>
            </p:extLst>
          </p:nvPr>
        </p:nvGraphicFramePr>
        <p:xfrm>
          <a:off x="373194" y="4717430"/>
          <a:ext cx="4201110" cy="1926000"/>
        </p:xfrm>
        <a:graphic>
          <a:graphicData uri="http://schemas.openxmlformats.org/drawingml/2006/chart">
            <c:chart xmlns:c="http://schemas.openxmlformats.org/drawingml/2006/chart" xmlns:r="http://schemas.openxmlformats.org/officeDocument/2006/relationships" r:id="rId3"/>
          </a:graphicData>
        </a:graphic>
      </p:graphicFrame>
      <p:sp>
        <p:nvSpPr>
          <p:cNvPr id="29" name="pole tekstowe 23"/>
          <p:cNvSpPr txBox="1"/>
          <p:nvPr/>
        </p:nvSpPr>
        <p:spPr>
          <a:xfrm>
            <a:off x="4574304" y="1717056"/>
            <a:ext cx="2102651" cy="307777"/>
          </a:xfrm>
          <a:prstGeom prst="rect">
            <a:avLst/>
          </a:prstGeom>
          <a:solidFill>
            <a:srgbClr val="3C7483"/>
          </a:solidFill>
        </p:spPr>
        <p:txBody>
          <a:bodyPr wrap="square" rtlCol="0">
            <a:spAutoFit/>
          </a:bodyPr>
          <a:lstStyle/>
          <a:p>
            <a:pPr algn="ctr"/>
            <a:r>
              <a:rPr lang="pl-PL" sz="1400" b="1" dirty="0">
                <a:solidFill>
                  <a:schemeClr val="bg1"/>
                </a:solidFill>
                <a:cs typeface="Calibri Light" panose="020F0302020204030204" pitchFamily="34" charset="0"/>
              </a:rPr>
              <a:t>WIEK</a:t>
            </a:r>
            <a:endParaRPr lang="en-US" sz="1400" b="1" dirty="0">
              <a:solidFill>
                <a:schemeClr val="bg1"/>
              </a:solidFill>
              <a:cs typeface="Calibri Light" panose="020F0302020204030204" pitchFamily="34" charset="0"/>
            </a:endParaRPr>
          </a:p>
        </p:txBody>
      </p:sp>
      <p:graphicFrame>
        <p:nvGraphicFramePr>
          <p:cNvPr id="30" name="Wykres 24"/>
          <p:cNvGraphicFramePr/>
          <p:nvPr>
            <p:extLst>
              <p:ext uri="{D42A27DB-BD31-4B8C-83A1-F6EECF244321}">
                <p14:modId xmlns:p14="http://schemas.microsoft.com/office/powerpoint/2010/main" val="543675970"/>
              </p:ext>
            </p:extLst>
          </p:nvPr>
        </p:nvGraphicFramePr>
        <p:xfrm>
          <a:off x="4008180" y="2235953"/>
          <a:ext cx="3449331" cy="1924690"/>
        </p:xfrm>
        <a:graphic>
          <a:graphicData uri="http://schemas.openxmlformats.org/drawingml/2006/chart">
            <c:chart xmlns:c="http://schemas.openxmlformats.org/drawingml/2006/chart" xmlns:r="http://schemas.openxmlformats.org/officeDocument/2006/relationships" r:id="rId4"/>
          </a:graphicData>
        </a:graphic>
      </p:graphicFrame>
      <p:pic>
        <p:nvPicPr>
          <p:cNvPr id="32" name="Picture 2" descr="Znalezione obrazy dla zapytania man woman icon"/>
          <p:cNvPicPr>
            <a:picLocks noChangeAspect="1" noChangeArrowheads="1"/>
          </p:cNvPicPr>
          <p:nvPr/>
        </p:nvPicPr>
        <p:blipFill>
          <a:blip r:embed="rId5" cstate="print"/>
          <a:srcRect/>
          <a:stretch>
            <a:fillRect/>
          </a:stretch>
        </p:blipFill>
        <p:spPr bwMode="auto">
          <a:xfrm>
            <a:off x="2141898" y="2561025"/>
            <a:ext cx="975282" cy="975282"/>
          </a:xfrm>
          <a:prstGeom prst="rect">
            <a:avLst/>
          </a:prstGeom>
          <a:noFill/>
        </p:spPr>
      </p:pic>
      <p:sp>
        <p:nvSpPr>
          <p:cNvPr id="33" name="pole tekstowe 7"/>
          <p:cNvSpPr txBox="1"/>
          <p:nvPr/>
        </p:nvSpPr>
        <p:spPr>
          <a:xfrm>
            <a:off x="3245791" y="2707948"/>
            <a:ext cx="675581" cy="369332"/>
          </a:xfrm>
          <a:prstGeom prst="rect">
            <a:avLst/>
          </a:prstGeom>
          <a:noFill/>
        </p:spPr>
        <p:txBody>
          <a:bodyPr wrap="square" rtlCol="0">
            <a:spAutoFit/>
          </a:bodyPr>
          <a:lstStyle/>
          <a:p>
            <a:r>
              <a:rPr lang="pl-PL" b="1" dirty="0">
                <a:solidFill>
                  <a:schemeClr val="tx1">
                    <a:lumMod val="50000"/>
                    <a:lumOff val="50000"/>
                  </a:schemeClr>
                </a:solidFill>
                <a:cs typeface="Calibri Light" panose="020F0302020204030204" pitchFamily="34" charset="0"/>
              </a:rPr>
              <a:t>53%</a:t>
            </a:r>
            <a:endParaRPr lang="en-US" b="1" dirty="0">
              <a:solidFill>
                <a:schemeClr val="tx1">
                  <a:lumMod val="50000"/>
                  <a:lumOff val="50000"/>
                </a:schemeClr>
              </a:solidFill>
              <a:cs typeface="Calibri Light" panose="020F0302020204030204" pitchFamily="34" charset="0"/>
            </a:endParaRPr>
          </a:p>
        </p:txBody>
      </p:sp>
      <p:sp>
        <p:nvSpPr>
          <p:cNvPr id="38" name="pole tekstowe 15">
            <a:extLst>
              <a:ext uri="{FF2B5EF4-FFF2-40B4-BE49-F238E27FC236}">
                <a16:creationId xmlns:a16="http://schemas.microsoft.com/office/drawing/2014/main" id="{F5CA71EF-5CF3-4C00-8636-AB29175D5DF6}"/>
              </a:ext>
            </a:extLst>
          </p:cNvPr>
          <p:cNvSpPr txBox="1"/>
          <p:nvPr/>
        </p:nvSpPr>
        <p:spPr>
          <a:xfrm>
            <a:off x="4578654" y="4245056"/>
            <a:ext cx="2098301" cy="307777"/>
          </a:xfrm>
          <a:prstGeom prst="rect">
            <a:avLst/>
          </a:prstGeom>
          <a:solidFill>
            <a:srgbClr val="3C7483"/>
          </a:solidFill>
        </p:spPr>
        <p:txBody>
          <a:bodyPr wrap="square" rtlCol="0">
            <a:spAutoFit/>
          </a:bodyPr>
          <a:lstStyle/>
          <a:p>
            <a:pPr algn="ctr"/>
            <a:r>
              <a:rPr lang="pl-PL" sz="1400" b="1" dirty="0">
                <a:solidFill>
                  <a:schemeClr val="bg1"/>
                </a:solidFill>
                <a:latin typeface="Calibri Light" panose="020F0302020204030204" pitchFamily="34" charset="0"/>
                <a:cs typeface="Calibri Light" panose="020F0302020204030204" pitchFamily="34" charset="0"/>
              </a:rPr>
              <a:t>POSIADANIE DZIECI</a:t>
            </a:r>
            <a:endParaRPr lang="en-US" sz="1400" b="1" dirty="0">
              <a:solidFill>
                <a:schemeClr val="bg1"/>
              </a:solidFill>
              <a:latin typeface="Calibri Light" panose="020F0302020204030204" pitchFamily="34" charset="0"/>
              <a:cs typeface="Calibri Light" panose="020F0302020204030204" pitchFamily="34" charset="0"/>
            </a:endParaRPr>
          </a:p>
        </p:txBody>
      </p:sp>
      <p:sp>
        <p:nvSpPr>
          <p:cNvPr id="40" name="pole tekstowe 10">
            <a:extLst>
              <a:ext uri="{FF2B5EF4-FFF2-40B4-BE49-F238E27FC236}">
                <a16:creationId xmlns:a16="http://schemas.microsoft.com/office/drawing/2014/main" id="{3288E006-9490-454C-BDCD-956BC5AFDE26}"/>
              </a:ext>
            </a:extLst>
          </p:cNvPr>
          <p:cNvSpPr txBox="1"/>
          <p:nvPr/>
        </p:nvSpPr>
        <p:spPr>
          <a:xfrm>
            <a:off x="4219787" y="5109620"/>
            <a:ext cx="906999" cy="307777"/>
          </a:xfrm>
          <a:prstGeom prst="rect">
            <a:avLst/>
          </a:prstGeom>
          <a:noFill/>
        </p:spPr>
        <p:txBody>
          <a:bodyPr wrap="square" rtlCol="0">
            <a:spAutoFit/>
          </a:bodyPr>
          <a:lstStyle/>
          <a:p>
            <a:pPr algn="ctr"/>
            <a:r>
              <a:rPr lang="pl-PL" sz="1400" b="1" dirty="0">
                <a:solidFill>
                  <a:schemeClr val="tx1">
                    <a:lumMod val="65000"/>
                    <a:lumOff val="35000"/>
                  </a:schemeClr>
                </a:solidFill>
              </a:rPr>
              <a:t>NIE</a:t>
            </a:r>
          </a:p>
        </p:txBody>
      </p:sp>
      <p:sp>
        <p:nvSpPr>
          <p:cNvPr id="41" name="pole tekstowe 11">
            <a:extLst>
              <a:ext uri="{FF2B5EF4-FFF2-40B4-BE49-F238E27FC236}">
                <a16:creationId xmlns:a16="http://schemas.microsoft.com/office/drawing/2014/main" id="{8E5A7DD6-070B-4AD5-BC8A-8458C75527E3}"/>
              </a:ext>
            </a:extLst>
          </p:cNvPr>
          <p:cNvSpPr txBox="1"/>
          <p:nvPr/>
        </p:nvSpPr>
        <p:spPr>
          <a:xfrm>
            <a:off x="6210920" y="5086373"/>
            <a:ext cx="906999" cy="307777"/>
          </a:xfrm>
          <a:prstGeom prst="rect">
            <a:avLst/>
          </a:prstGeom>
          <a:noFill/>
        </p:spPr>
        <p:txBody>
          <a:bodyPr wrap="square" rtlCol="0">
            <a:spAutoFit/>
          </a:bodyPr>
          <a:lstStyle/>
          <a:p>
            <a:pPr algn="ctr"/>
            <a:r>
              <a:rPr lang="pl-PL" sz="1400" b="1" dirty="0">
                <a:solidFill>
                  <a:schemeClr val="tx1">
                    <a:lumMod val="65000"/>
                    <a:lumOff val="35000"/>
                  </a:schemeClr>
                </a:solidFill>
              </a:rPr>
              <a:t>TAK</a:t>
            </a:r>
          </a:p>
        </p:txBody>
      </p:sp>
      <p:cxnSp>
        <p:nvCxnSpPr>
          <p:cNvPr id="42" name="Łącznik prosty 13">
            <a:extLst>
              <a:ext uri="{FF2B5EF4-FFF2-40B4-BE49-F238E27FC236}">
                <a16:creationId xmlns:a16="http://schemas.microsoft.com/office/drawing/2014/main" id="{D6CB1B68-256C-459A-80A5-2D69B8BA1FC3}"/>
              </a:ext>
            </a:extLst>
          </p:cNvPr>
          <p:cNvCxnSpPr>
            <a:cxnSpLocks/>
          </p:cNvCxnSpPr>
          <p:nvPr/>
        </p:nvCxnSpPr>
        <p:spPr>
          <a:xfrm>
            <a:off x="4505101" y="5447113"/>
            <a:ext cx="596083" cy="0"/>
          </a:xfrm>
          <a:prstGeom prst="line">
            <a:avLst/>
          </a:prstGeom>
          <a:ln w="19050">
            <a:solidFill>
              <a:srgbClr val="7F8FAF"/>
            </a:solidFill>
          </a:ln>
        </p:spPr>
        <p:style>
          <a:lnRef idx="1">
            <a:schemeClr val="accent1"/>
          </a:lnRef>
          <a:fillRef idx="0">
            <a:schemeClr val="accent1"/>
          </a:fillRef>
          <a:effectRef idx="0">
            <a:schemeClr val="accent1"/>
          </a:effectRef>
          <a:fontRef idx="minor">
            <a:schemeClr val="tx1"/>
          </a:fontRef>
        </p:style>
      </p:cxnSp>
      <p:cxnSp>
        <p:nvCxnSpPr>
          <p:cNvPr id="43" name="Łącznik prosty 14">
            <a:extLst>
              <a:ext uri="{FF2B5EF4-FFF2-40B4-BE49-F238E27FC236}">
                <a16:creationId xmlns:a16="http://schemas.microsoft.com/office/drawing/2014/main" id="{798CAC91-62C0-41A2-A00E-5C49FF5FD4CC}"/>
              </a:ext>
            </a:extLst>
          </p:cNvPr>
          <p:cNvCxnSpPr>
            <a:cxnSpLocks/>
          </p:cNvCxnSpPr>
          <p:nvPr/>
        </p:nvCxnSpPr>
        <p:spPr>
          <a:xfrm>
            <a:off x="6366379" y="5402472"/>
            <a:ext cx="596083" cy="0"/>
          </a:xfrm>
          <a:prstGeom prst="line">
            <a:avLst/>
          </a:prstGeom>
          <a:ln w="19050">
            <a:solidFill>
              <a:srgbClr val="BFBFBF"/>
            </a:solidFill>
          </a:ln>
        </p:spPr>
        <p:style>
          <a:lnRef idx="1">
            <a:schemeClr val="accent1"/>
          </a:lnRef>
          <a:fillRef idx="0">
            <a:schemeClr val="accent1"/>
          </a:fillRef>
          <a:effectRef idx="0">
            <a:schemeClr val="accent1"/>
          </a:effectRef>
          <a:fontRef idx="minor">
            <a:schemeClr val="tx1"/>
          </a:fontRef>
        </p:style>
      </p:cxnSp>
      <p:sp>
        <p:nvSpPr>
          <p:cNvPr id="44" name="pole tekstowe 14">
            <a:extLst>
              <a:ext uri="{FF2B5EF4-FFF2-40B4-BE49-F238E27FC236}">
                <a16:creationId xmlns:a16="http://schemas.microsoft.com/office/drawing/2014/main" id="{E7D4EF10-9577-47D3-AE0A-A7F252242A27}"/>
              </a:ext>
            </a:extLst>
          </p:cNvPr>
          <p:cNvSpPr txBox="1"/>
          <p:nvPr/>
        </p:nvSpPr>
        <p:spPr>
          <a:xfrm>
            <a:off x="7617696" y="1734404"/>
            <a:ext cx="2160000" cy="307777"/>
          </a:xfrm>
          <a:prstGeom prst="rect">
            <a:avLst/>
          </a:prstGeom>
          <a:solidFill>
            <a:srgbClr val="3C7483"/>
          </a:solidFill>
        </p:spPr>
        <p:txBody>
          <a:bodyPr wrap="square" rtlCol="0">
            <a:spAutoFit/>
          </a:bodyPr>
          <a:lstStyle/>
          <a:p>
            <a:pPr algn="ctr"/>
            <a:r>
              <a:rPr lang="pl-PL" sz="1400" b="1" dirty="0">
                <a:solidFill>
                  <a:schemeClr val="bg1"/>
                </a:solidFill>
                <a:cs typeface="Calibri Light" panose="020F0302020204030204" pitchFamily="34" charset="0"/>
              </a:rPr>
              <a:t>WOJEWÓDZTWO</a:t>
            </a:r>
            <a:endParaRPr lang="en-US" sz="1400" b="1" dirty="0">
              <a:solidFill>
                <a:schemeClr val="bg1"/>
              </a:solidFill>
              <a:cs typeface="Calibri Light" panose="020F0302020204030204" pitchFamily="34" charset="0"/>
            </a:endParaRPr>
          </a:p>
        </p:txBody>
      </p:sp>
      <p:graphicFrame>
        <p:nvGraphicFramePr>
          <p:cNvPr id="45" name="Wykres 25">
            <a:extLst>
              <a:ext uri="{FF2B5EF4-FFF2-40B4-BE49-F238E27FC236}">
                <a16:creationId xmlns:a16="http://schemas.microsoft.com/office/drawing/2014/main" id="{EA892491-9C2B-4B13-95DD-8589F686CB3D}"/>
              </a:ext>
            </a:extLst>
          </p:cNvPr>
          <p:cNvGraphicFramePr/>
          <p:nvPr>
            <p:extLst>
              <p:ext uri="{D42A27DB-BD31-4B8C-83A1-F6EECF244321}">
                <p14:modId xmlns:p14="http://schemas.microsoft.com/office/powerpoint/2010/main" val="3110047538"/>
              </p:ext>
            </p:extLst>
          </p:nvPr>
        </p:nvGraphicFramePr>
        <p:xfrm>
          <a:off x="7117919" y="2112107"/>
          <a:ext cx="3449331" cy="4292920"/>
        </p:xfrm>
        <a:graphic>
          <a:graphicData uri="http://schemas.openxmlformats.org/drawingml/2006/chart">
            <c:chart xmlns:c="http://schemas.openxmlformats.org/drawingml/2006/chart" xmlns:r="http://schemas.openxmlformats.org/officeDocument/2006/relationships" r:id="rId6"/>
          </a:graphicData>
        </a:graphic>
      </p:graphicFrame>
      <p:sp>
        <p:nvSpPr>
          <p:cNvPr id="3" name="pole tekstowe 2">
            <a:extLst>
              <a:ext uri="{FF2B5EF4-FFF2-40B4-BE49-F238E27FC236}">
                <a16:creationId xmlns:a16="http://schemas.microsoft.com/office/drawing/2014/main" id="{475CA9CB-C1BD-4FB6-B2A1-6B95E145E716}"/>
              </a:ext>
            </a:extLst>
          </p:cNvPr>
          <p:cNvSpPr txBox="1"/>
          <p:nvPr/>
        </p:nvSpPr>
        <p:spPr>
          <a:xfrm>
            <a:off x="8684692" y="1123016"/>
            <a:ext cx="1455008" cy="338554"/>
          </a:xfrm>
          <a:prstGeom prst="rect">
            <a:avLst/>
          </a:prstGeom>
          <a:noFill/>
        </p:spPr>
        <p:txBody>
          <a:bodyPr wrap="square" rtlCol="0">
            <a:spAutoFit/>
          </a:bodyPr>
          <a:lstStyle/>
          <a:p>
            <a:pPr algn="r"/>
            <a:r>
              <a:rPr lang="pl-PL" sz="1600" b="1" dirty="0"/>
              <a:t>N=1068</a:t>
            </a:r>
          </a:p>
        </p:txBody>
      </p:sp>
      <p:graphicFrame>
        <p:nvGraphicFramePr>
          <p:cNvPr id="39" name="Wykres 33">
            <a:extLst>
              <a:ext uri="{FF2B5EF4-FFF2-40B4-BE49-F238E27FC236}">
                <a16:creationId xmlns:a16="http://schemas.microsoft.com/office/drawing/2014/main" id="{146E174E-FAC4-446E-89B1-EABF6EC6C6F0}"/>
              </a:ext>
            </a:extLst>
          </p:cNvPr>
          <p:cNvGraphicFramePr/>
          <p:nvPr>
            <p:extLst>
              <p:ext uri="{D42A27DB-BD31-4B8C-83A1-F6EECF244321}">
                <p14:modId xmlns:p14="http://schemas.microsoft.com/office/powerpoint/2010/main" val="4254644266"/>
              </p:ext>
            </p:extLst>
          </p:nvPr>
        </p:nvGraphicFramePr>
        <p:xfrm>
          <a:off x="4893768" y="4717430"/>
          <a:ext cx="1643153" cy="159359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2988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a:spLocks noGrp="1"/>
          </p:cNvSpPr>
          <p:nvPr>
            <p:ph type="ctrTitle"/>
          </p:nvPr>
        </p:nvSpPr>
        <p:spPr>
          <a:xfrm>
            <a:off x="981031" y="2391507"/>
            <a:ext cx="7096170" cy="1292469"/>
          </a:xfrm>
        </p:spPr>
        <p:txBody>
          <a:bodyPr>
            <a:noAutofit/>
          </a:bodyPr>
          <a:lstStyle/>
          <a:p>
            <a:r>
              <a:rPr lang="pl-PL" sz="4800" b="1" dirty="0"/>
              <a:t>Wyniki</a:t>
            </a:r>
          </a:p>
        </p:txBody>
      </p:sp>
    </p:spTree>
    <p:extLst>
      <p:ext uri="{BB962C8B-B14F-4D97-AF65-F5344CB8AC3E}">
        <p14:creationId xmlns:p14="http://schemas.microsoft.com/office/powerpoint/2010/main" val="13135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a:spLocks noGrp="1"/>
          </p:cNvSpPr>
          <p:nvPr>
            <p:ph type="ctrTitle"/>
          </p:nvPr>
        </p:nvSpPr>
        <p:spPr>
          <a:xfrm>
            <a:off x="981031" y="2391507"/>
            <a:ext cx="7096170" cy="1292469"/>
          </a:xfrm>
        </p:spPr>
        <p:txBody>
          <a:bodyPr>
            <a:noAutofit/>
          </a:bodyPr>
          <a:lstStyle/>
          <a:p>
            <a:r>
              <a:rPr lang="pl-PL" sz="4400" b="1" dirty="0"/>
              <a:t>Obecny w sieci</a:t>
            </a:r>
          </a:p>
        </p:txBody>
      </p:sp>
    </p:spTree>
    <p:extLst>
      <p:ext uri="{BB962C8B-B14F-4D97-AF65-F5344CB8AC3E}">
        <p14:creationId xmlns:p14="http://schemas.microsoft.com/office/powerpoint/2010/main" val="373830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a:spLocks noGrp="1"/>
          </p:cNvSpPr>
          <p:nvPr>
            <p:ph type="ctrTitle"/>
          </p:nvPr>
        </p:nvSpPr>
        <p:spPr>
          <a:xfrm>
            <a:off x="981031" y="2391507"/>
            <a:ext cx="7096170" cy="1292469"/>
          </a:xfrm>
        </p:spPr>
        <p:txBody>
          <a:bodyPr>
            <a:noAutofit/>
          </a:bodyPr>
          <a:lstStyle/>
          <a:p>
            <a:r>
              <a:rPr lang="pl-PL" sz="4400" b="1" dirty="0"/>
              <a:t>Podsumowanie</a:t>
            </a:r>
          </a:p>
        </p:txBody>
      </p:sp>
    </p:spTree>
    <p:extLst>
      <p:ext uri="{BB962C8B-B14F-4D97-AF65-F5344CB8AC3E}">
        <p14:creationId xmlns:p14="http://schemas.microsoft.com/office/powerpoint/2010/main" val="307850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0001" y="290284"/>
            <a:ext cx="9390365" cy="1070918"/>
          </a:xfrm>
          <a:noFill/>
        </p:spPr>
        <p:txBody>
          <a:bodyPr>
            <a:normAutofit/>
          </a:bodyPr>
          <a:lstStyle/>
          <a:p>
            <a:r>
              <a:rPr lang="pl-PL" sz="3200" dirty="0">
                <a:latin typeface="+mn-lt"/>
              </a:rPr>
              <a:t>Obecny w sieci – Jak Polacy konsumują internet? </a:t>
            </a:r>
          </a:p>
        </p:txBody>
      </p:sp>
      <p:sp>
        <p:nvSpPr>
          <p:cNvPr id="17" name="16 Marcador de número de diapositiva"/>
          <p:cNvSpPr>
            <a:spLocks noGrp="1"/>
          </p:cNvSpPr>
          <p:nvPr>
            <p:ph type="sldNum" sz="quarter" idx="12"/>
          </p:nvPr>
        </p:nvSpPr>
        <p:spPr/>
        <p:txBody>
          <a:bodyPr/>
          <a:lstStyle/>
          <a:p>
            <a:fld id="{45999E98-9AA7-41D8-B304-4D2BDA62FCDE}" type="slidenum">
              <a:rPr lang="pl-PL" smtClean="0">
                <a:solidFill>
                  <a:schemeClr val="bg1">
                    <a:lumMod val="50000"/>
                  </a:schemeClr>
                </a:solidFill>
              </a:rPr>
              <a:pPr/>
              <a:t>8</a:t>
            </a:fld>
            <a:endParaRPr lang="pl-PL" dirty="0">
              <a:solidFill>
                <a:schemeClr val="bg1">
                  <a:lumMod val="50000"/>
                </a:schemeClr>
              </a:solidFill>
            </a:endParaRPr>
          </a:p>
        </p:txBody>
      </p:sp>
      <p:sp>
        <p:nvSpPr>
          <p:cNvPr id="4" name="18 CuadroTexto">
            <a:extLst>
              <a:ext uri="{FF2B5EF4-FFF2-40B4-BE49-F238E27FC236}">
                <a16:creationId xmlns:a16="http://schemas.microsoft.com/office/drawing/2014/main" id="{F332D04B-B76F-4C6B-A793-0E86D8CFBEDF}"/>
              </a:ext>
            </a:extLst>
          </p:cNvPr>
          <p:cNvSpPr txBox="1"/>
          <p:nvPr/>
        </p:nvSpPr>
        <p:spPr>
          <a:xfrm>
            <a:off x="879856" y="1492481"/>
            <a:ext cx="9190653" cy="4493538"/>
          </a:xfrm>
          <a:prstGeom prst="rect">
            <a:avLst/>
          </a:prstGeom>
          <a:solidFill>
            <a:srgbClr val="E2E3DC"/>
          </a:solidFill>
        </p:spPr>
        <p:txBody>
          <a:bodyPr wrap="square" rtlCol="0">
            <a:spAutoFit/>
          </a:bodyPr>
          <a:lstStyle/>
          <a:p>
            <a:r>
              <a:rPr lang="pl-PL" sz="1300" b="1" dirty="0"/>
              <a:t>KTO DŁUŻEJ POZOSTAJE ONLINE?</a:t>
            </a:r>
          </a:p>
          <a:p>
            <a:endParaRPr lang="pl-PL" sz="1300" b="1" dirty="0"/>
          </a:p>
          <a:p>
            <a:r>
              <a:rPr lang="pl-PL" sz="1300" b="1" dirty="0"/>
              <a:t>Polacy spędzają w sieci umiarkowaną ilość czasu w skali dnia. Większość z nich (57%) spędza w internecie średnio 2-4 godzin dziennie. Młodzi (osoby do 34 r.ż.) poświęcają na to jednak więcej czasu niż starsi. </a:t>
            </a:r>
          </a:p>
          <a:p>
            <a:endParaRPr lang="pl-PL" sz="1300" b="1" dirty="0">
              <a:solidFill>
                <a:srgbClr val="000000"/>
              </a:solidFill>
              <a:ea typeface="Times New Roman" panose="02020603050405020304" pitchFamily="18" charset="0"/>
            </a:endParaRPr>
          </a:p>
          <a:p>
            <a:r>
              <a:rPr lang="pl-PL" sz="1300" dirty="0">
                <a:solidFill>
                  <a:srgbClr val="000000"/>
                </a:solidFill>
                <a:ea typeface="Times New Roman" panose="02020603050405020304" pitchFamily="18" charset="0"/>
              </a:rPr>
              <a:t>Kobiety i mężczyźni są obecni w sieci w podobnym stopniu. Na ilość czasu poświęcanego w skali dnia, na korzystanie z internetu, wpływa jednak miejsce zamieszkania – co może być poniekąd związane ze stanem infrastruktury w naszym kraju.  </a:t>
            </a:r>
            <a:r>
              <a:rPr lang="pl-PL" sz="1300" b="1" dirty="0">
                <a:solidFill>
                  <a:srgbClr val="000000"/>
                </a:solidFill>
                <a:ea typeface="Times New Roman" panose="02020603050405020304" pitchFamily="18" charset="0"/>
              </a:rPr>
              <a:t>Mieszkańcy wsi częściej niż mieszkańcy wielkich miast, bywają offline </a:t>
            </a:r>
            <a:r>
              <a:rPr lang="pl-PL" sz="1300" dirty="0">
                <a:solidFill>
                  <a:srgbClr val="000000"/>
                </a:solidFill>
                <a:ea typeface="Times New Roman" panose="02020603050405020304" pitchFamily="18" charset="0"/>
              </a:rPr>
              <a:t>(17% mieszkańców wsi vs. 6% mieszkańców małych miast i 9% mieszkańców wielkich miast korzysta z internetu około godziny dziennie lub mniej; 6% mieszkańców wsi vs. 15% mieszkańców wielkich miast korzysta z internetu 8 godzin i więcej w skali dnia). </a:t>
            </a:r>
            <a:r>
              <a:rPr lang="pl-PL" sz="1300" b="1" dirty="0">
                <a:solidFill>
                  <a:srgbClr val="000000"/>
                </a:solidFill>
                <a:ea typeface="Times New Roman" panose="02020603050405020304" pitchFamily="18" charset="0"/>
              </a:rPr>
              <a:t>Ponadto, ilość czasu spędzanego dziennie w sieci</a:t>
            </a:r>
            <a:r>
              <a:rPr lang="pl-PL" sz="1300" dirty="0">
                <a:solidFill>
                  <a:srgbClr val="000000"/>
                </a:solidFill>
                <a:ea typeface="Times New Roman" panose="02020603050405020304" pitchFamily="18" charset="0"/>
              </a:rPr>
              <a:t>, istotnie statystycznie, </a:t>
            </a:r>
            <a:r>
              <a:rPr lang="pl-PL" sz="1300" b="1" dirty="0">
                <a:solidFill>
                  <a:srgbClr val="000000"/>
                </a:solidFill>
                <a:ea typeface="Times New Roman" panose="02020603050405020304" pitchFamily="18" charset="0"/>
              </a:rPr>
              <a:t>koreluje </a:t>
            </a:r>
            <a:br>
              <a:rPr lang="pl-PL" sz="1300" b="1" dirty="0">
                <a:solidFill>
                  <a:srgbClr val="000000"/>
                </a:solidFill>
                <a:ea typeface="Times New Roman" panose="02020603050405020304" pitchFamily="18" charset="0"/>
              </a:rPr>
            </a:br>
            <a:r>
              <a:rPr lang="pl-PL" sz="1300" b="1" dirty="0">
                <a:solidFill>
                  <a:srgbClr val="000000"/>
                </a:solidFill>
                <a:ea typeface="Times New Roman" panose="02020603050405020304" pitchFamily="18" charset="0"/>
              </a:rPr>
              <a:t>z subiektywną samooceną zadowolenia z życia </a:t>
            </a:r>
            <a:r>
              <a:rPr lang="pl-PL" sz="1300" dirty="0">
                <a:solidFill>
                  <a:srgbClr val="000000"/>
                </a:solidFill>
                <a:ea typeface="Times New Roman" panose="02020603050405020304" pitchFamily="18" charset="0"/>
              </a:rPr>
              <a:t>– im większe zadowolenie z życia, tym Polacy mniej czasu spędzają w sieci. Należy jednak pamiętać, że w przypadku korelacji nie wiadomo, jaka jest przyczyna danego zjawiska – czy mniej czasu spędzanego w sieci powoduje większe zadowolenie z życia, czy odwrotnie – osoby subiektywnie bardziej zadowolone z życia, dłużej pozostają offline. </a:t>
            </a:r>
          </a:p>
          <a:p>
            <a:endParaRPr lang="pl-PL" sz="1300" dirty="0">
              <a:solidFill>
                <a:srgbClr val="000000"/>
              </a:solidFill>
              <a:ea typeface="Times New Roman" panose="02020603050405020304" pitchFamily="18" charset="0"/>
            </a:endParaRPr>
          </a:p>
          <a:p>
            <a:r>
              <a:rPr lang="pl-PL" sz="1300" b="1" dirty="0">
                <a:solidFill>
                  <a:srgbClr val="000000"/>
                </a:solidFill>
              </a:rPr>
              <a:t>CZEGO W SIECI POSZUKUJĄ POLACY?</a:t>
            </a:r>
          </a:p>
          <a:p>
            <a:endParaRPr lang="pl-PL" sz="1300" b="1" dirty="0">
              <a:solidFill>
                <a:srgbClr val="000000"/>
              </a:solidFill>
            </a:endParaRPr>
          </a:p>
          <a:p>
            <a:r>
              <a:rPr lang="pl-PL" sz="1300" b="1" dirty="0">
                <a:solidFill>
                  <a:srgbClr val="000000"/>
                </a:solidFill>
              </a:rPr>
              <a:t>Młodzi w internecie, znacznie częściej niż pozostałe grupy wiekowe, poszukują relaksu i rozrywki. Jest to także sposób komunikacji </a:t>
            </a:r>
            <a:br>
              <a:rPr lang="pl-PL" sz="1300" b="1" dirty="0">
                <a:solidFill>
                  <a:srgbClr val="000000"/>
                </a:solidFill>
              </a:rPr>
            </a:br>
            <a:r>
              <a:rPr lang="pl-PL" sz="1300" b="1" dirty="0">
                <a:solidFill>
                  <a:srgbClr val="000000"/>
                </a:solidFill>
              </a:rPr>
              <a:t>z bliskimi. Osoby starsze korzystają z internetu głównie w celu dostępu do informacji oraz bycia „na bieżąco”. </a:t>
            </a:r>
            <a:r>
              <a:rPr lang="pl-PL" sz="1300" dirty="0">
                <a:solidFill>
                  <a:srgbClr val="000000"/>
                </a:solidFill>
              </a:rPr>
              <a:t>Ponadto, dla </a:t>
            </a:r>
            <a:r>
              <a:rPr lang="pl-PL" sz="1300" b="1" dirty="0">
                <a:solidFill>
                  <a:srgbClr val="000000"/>
                </a:solidFill>
              </a:rPr>
              <a:t>ekstrawertyków oraz kobiet, internet odgrywa dużą rolę socjalizacyjną </a:t>
            </a:r>
            <a:r>
              <a:rPr lang="pl-PL" sz="1300" dirty="0">
                <a:solidFill>
                  <a:srgbClr val="000000"/>
                </a:solidFill>
              </a:rPr>
              <a:t>– częściej niż pozostałe grupy, </a:t>
            </a:r>
            <a:r>
              <a:rPr lang="pl-PL" sz="1300" b="1" dirty="0">
                <a:solidFill>
                  <a:srgbClr val="000000"/>
                </a:solidFill>
              </a:rPr>
              <a:t>ekstrawertycy </a:t>
            </a:r>
            <a:r>
              <a:rPr lang="pl-PL" sz="1300" dirty="0">
                <a:solidFill>
                  <a:srgbClr val="000000"/>
                </a:solidFill>
              </a:rPr>
              <a:t>(18% ekstrawertyków vs. 13% introwertyków) </a:t>
            </a:r>
            <a:r>
              <a:rPr lang="pl-PL" sz="1300" b="1" dirty="0">
                <a:solidFill>
                  <a:srgbClr val="000000"/>
                </a:solidFill>
              </a:rPr>
              <a:t>oraz kobiety </a:t>
            </a:r>
            <a:r>
              <a:rPr lang="pl-PL" sz="1300" dirty="0">
                <a:solidFill>
                  <a:srgbClr val="000000"/>
                </a:solidFill>
              </a:rPr>
              <a:t>(17% kobiet vs. 12% mężczyzn)</a:t>
            </a:r>
            <a:r>
              <a:rPr lang="pl-PL" sz="1300" b="1" dirty="0">
                <a:solidFill>
                  <a:srgbClr val="000000"/>
                </a:solidFill>
              </a:rPr>
              <a:t>,</a:t>
            </a:r>
            <a:r>
              <a:rPr lang="pl-PL" sz="1300" dirty="0">
                <a:solidFill>
                  <a:srgbClr val="000000"/>
                </a:solidFill>
              </a:rPr>
              <a:t> </a:t>
            </a:r>
            <a:r>
              <a:rPr lang="pl-PL" sz="1300" b="1" dirty="0">
                <a:solidFill>
                  <a:srgbClr val="000000"/>
                </a:solidFill>
              </a:rPr>
              <a:t>korzystając z internetu, odczuwają poczucie przynależności i bliskości. </a:t>
            </a:r>
          </a:p>
          <a:p>
            <a:endParaRPr lang="pl-PL" sz="1300" b="1" dirty="0">
              <a:solidFill>
                <a:srgbClr val="000000"/>
              </a:solidFill>
            </a:endParaRPr>
          </a:p>
        </p:txBody>
      </p:sp>
    </p:spTree>
    <p:extLst>
      <p:ext uri="{BB962C8B-B14F-4D97-AF65-F5344CB8AC3E}">
        <p14:creationId xmlns:p14="http://schemas.microsoft.com/office/powerpoint/2010/main" val="156159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0001" y="290284"/>
            <a:ext cx="9390365" cy="1070918"/>
          </a:xfrm>
          <a:noFill/>
        </p:spPr>
        <p:txBody>
          <a:bodyPr>
            <a:normAutofit/>
          </a:bodyPr>
          <a:lstStyle/>
          <a:p>
            <a:r>
              <a:rPr lang="pl-PL" sz="3200" dirty="0">
                <a:latin typeface="+mn-lt"/>
              </a:rPr>
              <a:t>Obecny w sieci – Media społecznościowe 1/2</a:t>
            </a:r>
          </a:p>
        </p:txBody>
      </p:sp>
      <p:sp>
        <p:nvSpPr>
          <p:cNvPr id="17" name="16 Marcador de número de diapositiva"/>
          <p:cNvSpPr>
            <a:spLocks noGrp="1"/>
          </p:cNvSpPr>
          <p:nvPr>
            <p:ph type="sldNum" sz="quarter" idx="12"/>
          </p:nvPr>
        </p:nvSpPr>
        <p:spPr/>
        <p:txBody>
          <a:bodyPr/>
          <a:lstStyle/>
          <a:p>
            <a:fld id="{45999E98-9AA7-41D8-B304-4D2BDA62FCDE}" type="slidenum">
              <a:rPr lang="pl-PL" smtClean="0">
                <a:solidFill>
                  <a:schemeClr val="bg1">
                    <a:lumMod val="50000"/>
                  </a:schemeClr>
                </a:solidFill>
              </a:rPr>
              <a:pPr/>
              <a:t>9</a:t>
            </a:fld>
            <a:endParaRPr lang="pl-PL" dirty="0">
              <a:solidFill>
                <a:schemeClr val="bg1">
                  <a:lumMod val="50000"/>
                </a:schemeClr>
              </a:solidFill>
            </a:endParaRPr>
          </a:p>
        </p:txBody>
      </p:sp>
      <p:sp>
        <p:nvSpPr>
          <p:cNvPr id="4" name="18 CuadroTexto">
            <a:extLst>
              <a:ext uri="{FF2B5EF4-FFF2-40B4-BE49-F238E27FC236}">
                <a16:creationId xmlns:a16="http://schemas.microsoft.com/office/drawing/2014/main" id="{F332D04B-B76F-4C6B-A793-0E86D8CFBEDF}"/>
              </a:ext>
            </a:extLst>
          </p:cNvPr>
          <p:cNvSpPr txBox="1"/>
          <p:nvPr/>
        </p:nvSpPr>
        <p:spPr>
          <a:xfrm>
            <a:off x="905069" y="1529153"/>
            <a:ext cx="9153331" cy="3693319"/>
          </a:xfrm>
          <a:prstGeom prst="rect">
            <a:avLst/>
          </a:prstGeom>
          <a:solidFill>
            <a:srgbClr val="E2E3DC"/>
          </a:solidFill>
        </p:spPr>
        <p:txBody>
          <a:bodyPr wrap="square" rtlCol="0">
            <a:spAutoFit/>
          </a:bodyPr>
          <a:lstStyle/>
          <a:p>
            <a:r>
              <a:rPr lang="pl-PL" sz="1300" b="1" dirty="0">
                <a:solidFill>
                  <a:srgbClr val="000000"/>
                </a:solidFill>
              </a:rPr>
              <a:t>JAK POLACY KONSUMUJĄ MEDIA SPOŁECZNOŚCIOWE?</a:t>
            </a:r>
          </a:p>
          <a:p>
            <a:endParaRPr lang="pl-PL" sz="1300" b="1" dirty="0">
              <a:solidFill>
                <a:srgbClr val="000000"/>
              </a:solidFill>
            </a:endParaRPr>
          </a:p>
          <a:p>
            <a:r>
              <a:rPr lang="pl-PL" sz="1300" b="1" dirty="0">
                <a:solidFill>
                  <a:srgbClr val="000000"/>
                </a:solidFill>
              </a:rPr>
              <a:t>41% Polaków spędzając czas w intrenecie, przeznacza go głównie na media społecznościowe. </a:t>
            </a:r>
            <a:r>
              <a:rPr lang="pl-PL" sz="1300" dirty="0">
                <a:solidFill>
                  <a:srgbClr val="000000"/>
                </a:solidFill>
              </a:rPr>
              <a:t>W  grupie konsumentów mediów społecznościowych istotnie częściej znajdują się kobiety (47% vs. 33% mężczyzn), ekstrawertycy (46% vs. 36% introwertycy) oraz osoby młode (50-60% osób do 34 r.ż. vs. około 30% osób w wieku 45 lat i więcej).</a:t>
            </a:r>
            <a:r>
              <a:rPr lang="pl-PL" sz="1300" b="1" dirty="0">
                <a:solidFill>
                  <a:srgbClr val="000000"/>
                </a:solidFill>
                <a:latin typeface="Calibri" panose="020F0502020204030204" pitchFamily="34" charset="0"/>
              </a:rPr>
              <a:t> </a:t>
            </a:r>
          </a:p>
          <a:p>
            <a:endParaRPr lang="pl-PL" sz="1300" b="1" dirty="0">
              <a:solidFill>
                <a:srgbClr val="000000"/>
              </a:solidFill>
              <a:latin typeface="Calibri" panose="020F0502020204030204" pitchFamily="34" charset="0"/>
            </a:endParaRPr>
          </a:p>
          <a:p>
            <a:r>
              <a:rPr lang="pl-PL" sz="1300" dirty="0">
                <a:solidFill>
                  <a:srgbClr val="000000"/>
                </a:solidFill>
                <a:latin typeface="Calibri" panose="020F0502020204030204" pitchFamily="34" charset="0"/>
              </a:rPr>
              <a:t>Ponadto, konsumpcja mediów społecznościowych dodatnio koreluje z ogólną ilością czasu spędzanego w internecie (im bardziej regularne korzystanie z mediów społecznościowych, tym wyższy deklarowany dzienny czas spędzany w internecie). </a:t>
            </a:r>
            <a:r>
              <a:rPr lang="pl-PL" sz="1300" b="1" dirty="0">
                <a:solidFill>
                  <a:srgbClr val="000000"/>
                </a:solidFill>
                <a:latin typeface="Calibri" panose="020F0502020204030204" pitchFamily="34" charset="0"/>
              </a:rPr>
              <a:t>Poszczególne serwisy / portale zaspokajają różnorodne potrzeby, przyciągając do siebie odmienne grupy odbiorców </a:t>
            </a:r>
            <a:r>
              <a:rPr lang="pl-PL" sz="1300" dirty="0">
                <a:solidFill>
                  <a:srgbClr val="000000"/>
                </a:solidFill>
                <a:latin typeface="Calibri" panose="020F0502020204030204" pitchFamily="34" charset="0"/>
              </a:rPr>
              <a:t>– z Facebooka częściej korzystają kobiety (regularnie korzysta 72% kobiet vs. 56% mężczyzn) oraz ekstrawertycy (regularnie korzysta 75% ekstrawertyków </a:t>
            </a:r>
            <a:br>
              <a:rPr lang="pl-PL" sz="1300" dirty="0">
                <a:solidFill>
                  <a:srgbClr val="000000"/>
                </a:solidFill>
                <a:latin typeface="Calibri" panose="020F0502020204030204" pitchFamily="34" charset="0"/>
              </a:rPr>
            </a:br>
            <a:r>
              <a:rPr lang="pl-PL" sz="1300" dirty="0">
                <a:solidFill>
                  <a:srgbClr val="000000"/>
                </a:solidFill>
                <a:latin typeface="Calibri" panose="020F0502020204030204" pitchFamily="34" charset="0"/>
              </a:rPr>
              <a:t>vs. 58% introwertyków), z </a:t>
            </a:r>
            <a:r>
              <a:rPr lang="pl-PL" sz="1300" dirty="0" err="1">
                <a:solidFill>
                  <a:srgbClr val="000000"/>
                </a:solidFill>
                <a:latin typeface="Calibri" panose="020F0502020204030204" pitchFamily="34" charset="0"/>
              </a:rPr>
              <a:t>YouTube’a</a:t>
            </a:r>
            <a:r>
              <a:rPr lang="pl-PL" sz="1300" dirty="0">
                <a:solidFill>
                  <a:srgbClr val="000000"/>
                </a:solidFill>
                <a:latin typeface="Calibri" panose="020F0502020204030204" pitchFamily="34" charset="0"/>
              </a:rPr>
              <a:t> – mężczyźni (regularnie 54% mężczyzn vs. 44% kobiet) oraz introwertycy (regularnie 57% introwertyków i 48% ekstrawertyków). </a:t>
            </a:r>
          </a:p>
          <a:p>
            <a:endParaRPr lang="pl-PL" sz="1300" dirty="0">
              <a:solidFill>
                <a:srgbClr val="000000"/>
              </a:solidFill>
              <a:latin typeface="Calibri" panose="020F0502020204030204" pitchFamily="34" charset="0"/>
            </a:endParaRPr>
          </a:p>
          <a:p>
            <a:r>
              <a:rPr lang="pl-PL" sz="1300" b="1" dirty="0">
                <a:solidFill>
                  <a:srgbClr val="000000"/>
                </a:solidFill>
                <a:latin typeface="Calibri" panose="020F0502020204030204" pitchFamily="34" charset="0"/>
              </a:rPr>
              <a:t>Dodatkowo, ekstrawertycy i introwertycy cechują się odmiennym sposobem konsumpcji mediów społecznościowych </a:t>
            </a:r>
            <a:r>
              <a:rPr lang="pl-PL" sz="1300" dirty="0">
                <a:solidFill>
                  <a:srgbClr val="000000"/>
                </a:solidFill>
                <a:latin typeface="Calibri" panose="020F0502020204030204" pitchFamily="34" charset="0"/>
              </a:rPr>
              <a:t>– dla przykładu, 18% introwertyków vs. 9% ekstrawertyków, subskrybuje większość kanałów / osób, które ogląda. Bardziej skłonne do subskrybowania są także osoby młodsze niż starsze (35% osób w wieku 18-24 lata i 23% osób w wieku 25-34 lata vs. 4% osób w wieku 45-54 lata, subskrybuje większość kanałów / osób, które ogląda).</a:t>
            </a:r>
          </a:p>
          <a:p>
            <a:endParaRPr lang="pl-PL" sz="13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134520836"/>
      </p:ext>
    </p:extLst>
  </p:cSld>
  <p:clrMapOvr>
    <a:masterClrMapping/>
  </p:clrMapOvr>
</p:sld>
</file>

<file path=ppt/theme/theme1.xml><?xml version="1.0" encoding="utf-8"?>
<a:theme xmlns:a="http://schemas.openxmlformats.org/drawingml/2006/main" name="Motyw pakietu Office">
  <a:themeElements>
    <a:clrScheme name="Personalizado 2">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FDFECE"/>
      </a:accent5>
      <a:accent6>
        <a:srgbClr val="E8B7B7"/>
      </a:accent6>
      <a:hlink>
        <a:srgbClr val="DB5353"/>
      </a:hlink>
      <a:folHlink>
        <a:srgbClr val="903638"/>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9480</TotalTime>
  <Words>3919</Words>
  <Application>Microsoft Office PowerPoint</Application>
  <PresentationFormat>Panoramiczny</PresentationFormat>
  <Paragraphs>323</Paragraphs>
  <Slides>27</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27</vt:i4>
      </vt:variant>
    </vt:vector>
  </HeadingPairs>
  <TitlesOfParts>
    <vt:vector size="33" baseType="lpstr">
      <vt:lpstr>Arial</vt:lpstr>
      <vt:lpstr>Calibri</vt:lpstr>
      <vt:lpstr>Calibri </vt:lpstr>
      <vt:lpstr>Calibri Light</vt:lpstr>
      <vt:lpstr>Wingdings</vt:lpstr>
      <vt:lpstr>Motyw pakietu Office</vt:lpstr>
      <vt:lpstr>„Sieć jutra” czyli: jak Polacy korzystają z internetu  i nowości technologicznych w świecie finansów?</vt:lpstr>
      <vt:lpstr>Informacje o badaniu</vt:lpstr>
      <vt:lpstr>Cele i metodologia badania</vt:lpstr>
      <vt:lpstr>Charakterystyka demograficzna próby</vt:lpstr>
      <vt:lpstr>Wyniki</vt:lpstr>
      <vt:lpstr>Obecny w sieci</vt:lpstr>
      <vt:lpstr>Podsumowanie</vt:lpstr>
      <vt:lpstr>Obecny w sieci – Jak Polacy konsumują internet? </vt:lpstr>
      <vt:lpstr>Obecny w sieci – Media społecznościowe 1/2</vt:lpstr>
      <vt:lpstr>Obecny w sieci – Media społecznościowe 2/2</vt:lpstr>
      <vt:lpstr>Obecny w sieci – Poszukiwanie informacji i potrzeba bycia online</vt:lpstr>
      <vt:lpstr>Obecny w sieci – Codzienność w sieci </vt:lpstr>
      <vt:lpstr>Wyniki szczegółowe</vt:lpstr>
      <vt:lpstr>Ponad połowa Polaków (57%) spędza w internecie średnio 2-4 godzin dziennie. Istnieje zależność między subiektywnym stopniem zadowolenia z życia  a czasem spędzanym w ciągu dnia, w internecie.</vt:lpstr>
      <vt:lpstr>Polacy w internecie najwięcej czasu przeznaczają na korzystanie z mediów społecznościowych (41%) oraz serwisów informacyjnych (31%). </vt:lpstr>
      <vt:lpstr>Najpopularniejsze serwisy / media społecznościowe w Polsce to Facebook, YouTube oraz Instagram. </vt:lpstr>
      <vt:lpstr>Wiek, płeć oraz cechy osobowości różnicują konsumentów poszczególnych mediów społecznościowych. Facebook częściej wybierają kobiety oraz ekstrawertycy, YouTube – mężczyźni oraz introwertycy.</vt:lpstr>
      <vt:lpstr>Większość Polaków raczej nie subskrybuje poszczególnych kanałów / kont osób, których kontent ogląda. Bardziej skłonne do subskrybowania są osoby młode oraz introwertycy.</vt:lpstr>
      <vt:lpstr>Polacy w internecie najczęściej poszukują informacji, odprężenia i/lub robią zakupy. </vt:lpstr>
      <vt:lpstr>Polacy poszukują wiedzy finansowej głównie na specjalistycznych stronach. Wiedzy w temacie bieżących wydarzeń dostarczają im jednak nie tylko portale tematyczne, lecz także media społecznościowe. </vt:lpstr>
      <vt:lpstr>Polacy w odniesieniu do finansów oraz bieżących wydarzeń, preferują informacje tekstowe. W kontekście codziennych porad, chętniej wybierają filmiki. </vt:lpstr>
      <vt:lpstr>Ponad połowa Polaków informacje dotyczące hipotetycznego kredytu lub pożyczki, chciałaby uzyskać w formie tekstu, który wyczerpująco przedstawi im ofertę. Prawie co czwarty Polak wybrałby w takiej sytuacji infografikę.</vt:lpstr>
      <vt:lpstr>Postrzeganie informacji w zależności od formy: case – kredyt</vt:lpstr>
      <vt:lpstr>Infografika dotycząca kredytu wydała się Polakom bardziej wiarygodna  i równie zrozumiała, jak tekst.</vt:lpstr>
      <vt:lpstr>Ponadto, infografika dotycząca kredytu wzbudza większe zaufanie do instytucji oferującej produkt, jednak zachęcając do skorzystania z oferty równie mocno, co tekst.</vt:lpstr>
      <vt:lpstr>Postrzeganie informacji w zależności od formy: case – inflacja</vt:lpstr>
      <vt:lpstr>Tekst dotyczący inflacji został odebrany jako bardziej wiarygodny i równie zrozumiały, co infografika.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dzień dziecka</dc:title>
  <dc:creator>Martyna Mieleszczuk</dc:creator>
  <cp:lastModifiedBy>Maciej Kikta</cp:lastModifiedBy>
  <cp:revision>962</cp:revision>
  <dcterms:created xsi:type="dcterms:W3CDTF">2016-02-15T14:23:20Z</dcterms:created>
  <dcterms:modified xsi:type="dcterms:W3CDTF">2023-04-20T09:30:20Z</dcterms:modified>
</cp:coreProperties>
</file>